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63" r:id="rId3"/>
    <p:sldId id="257" r:id="rId4"/>
    <p:sldId id="258" r:id="rId5"/>
    <p:sldId id="262" r:id="rId6"/>
    <p:sldId id="272" r:id="rId7"/>
    <p:sldId id="273" r:id="rId8"/>
    <p:sldId id="274" r:id="rId9"/>
    <p:sldId id="275" r:id="rId10"/>
    <p:sldId id="276" r:id="rId11"/>
    <p:sldId id="277" r:id="rId12"/>
    <p:sldId id="280" r:id="rId13"/>
    <p:sldId id="259" r:id="rId14"/>
    <p:sldId id="260" r:id="rId15"/>
    <p:sldId id="265" r:id="rId16"/>
    <p:sldId id="266" r:id="rId17"/>
    <p:sldId id="267" r:id="rId18"/>
    <p:sldId id="292" r:id="rId19"/>
    <p:sldId id="281" r:id="rId20"/>
    <p:sldId id="282" r:id="rId21"/>
    <p:sldId id="283" r:id="rId22"/>
    <p:sldId id="284" r:id="rId23"/>
    <p:sldId id="293" r:id="rId24"/>
    <p:sldId id="294" r:id="rId25"/>
    <p:sldId id="295" r:id="rId26"/>
    <p:sldId id="296" r:id="rId27"/>
    <p:sldId id="29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JGQKb89r8GUgBi1N0+4N0g" hashData="QouN758EtY62z0Lsew7+ENaYaP0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CC"/>
    <a:srgbClr val="CC00FF"/>
    <a:srgbClr val="A4F61E"/>
    <a:srgbClr val="FF9900"/>
    <a:srgbClr val="F69200"/>
    <a:srgbClr val="FA9500"/>
    <a:srgbClr val="C108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0236" autoAdjust="0"/>
    <p:restoredTop sz="99500" autoAdjust="0"/>
  </p:normalViewPr>
  <p:slideViewPr>
    <p:cSldViewPr>
      <p:cViewPr>
        <p:scale>
          <a:sx n="70" d="100"/>
          <a:sy n="70" d="100"/>
        </p:scale>
        <p:origin x="-79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E0D91-D6BE-4835-8B18-8A6B9BCF4CF7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7DA23-9B5D-48D2-8B11-62BC55D06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7DA23-9B5D-48D2-8B11-62BC55D069D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195B86-1274-4B0A-B7B1-13AAFE410936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6055BB3-F660-40F9-9650-C7B77B8D8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2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slide" Target="slid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slide" Target="slid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slide" Target="slide2.xml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071538" y="0"/>
            <a:ext cx="7772400" cy="197485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r"/>
            <a:r>
              <a:rPr lang="ru-RU" sz="13800" cap="none" dirty="0" smtClean="0">
                <a:latin typeface="Monotype Corsiva" pitchFamily="66" charset="0"/>
              </a:rPr>
              <a:t>Динамика</a:t>
            </a:r>
            <a:endParaRPr lang="ru-RU" sz="13800" cap="none" dirty="0"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142976" y="2000240"/>
            <a:ext cx="7772400" cy="15081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Справочник по решению задач</a:t>
            </a:r>
          </a:p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10 класс</a:t>
            </a:r>
            <a:endParaRPr lang="ru-RU" sz="40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5143512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r"/>
            <a:r>
              <a:rPr lang="ru-RU" sz="24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Учитель  физики </a:t>
            </a:r>
          </a:p>
          <a:p>
            <a:pPr algn="r"/>
            <a:r>
              <a:rPr lang="ru-RU" sz="24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МОУ  СОШ  №24  г.Владимира</a:t>
            </a:r>
          </a:p>
          <a:p>
            <a:pPr algn="r"/>
            <a:r>
              <a:rPr lang="ru-RU" sz="24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Меньшова  Татьяна  Константиновна</a:t>
            </a:r>
            <a:endParaRPr lang="ru-RU" sz="2400" b="1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571480"/>
            <a:ext cx="8143932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 Брусок массой 2кг скользит по горизонтальной поверхности под действием груза массой 0,5кг, прикрепленного к концу нерастяжимой нити, перекинутой через неподвижный блок. Коэффициент трения бруска о поверхность 0,1. Найти ускорение движения тела и силу натяжения нити. Массами блока и нити, а также трением в блоке пренебречь.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357826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643578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592933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28652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214950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80010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latin typeface="Century Schoolbook" pitchFamily="18" charset="0"/>
              </a:rPr>
              <a:t>9</a:t>
            </a:r>
            <a:r>
              <a:rPr lang="ru-RU" sz="2800" b="1" i="1" dirty="0" smtClean="0">
                <a:latin typeface="Century Schoolbook" pitchFamily="18" charset="0"/>
              </a:rPr>
              <a:t>. Груз массой 5кг, связанный нерастяжимой нитью, перекинутой через неподвижный блок, с другим грузом массой 2кг, движется вниз по наклонной плоскости. Найти силу натяжения нити и ускорение грузов, если коэффициент трения между первым грузом и плоскостью 0,1. Угол наклона плоскости к горизонту 36˚. Массами блока и нити, а также трением в блоке пренебречь.</a:t>
            </a:r>
            <a:endParaRPr lang="ru-RU" sz="2800" b="1" i="1" dirty="0">
              <a:latin typeface="Century Schoolbook" pitchFamily="18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42926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715016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6072206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429396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286388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428604"/>
            <a:ext cx="800105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 Невесомый блок укреплен на вершине двух наклонных плоскостей, составляющих с горизонтом углы 30˚ и 45˚. Гири массой 1кг каждая соединены нитью, перекинутой через блок. Найти ускорение, с которым движутся гири, и силу натяжения нити. Считать нить невесомой и нерастяжимой. Трением пренебречь.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585789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21508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33700"/>
            <a:ext cx="47625" cy="27622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42910" y="0"/>
            <a:ext cx="8215370" cy="668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8163" marR="0" lvl="0" indent="-5381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108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1)  Применение законов динамики </a:t>
            </a:r>
          </a:p>
          <a:p>
            <a:pPr marL="538163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108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прямолинейному (поступательному) движению тела (материальной точки)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Динамика изучает причины изменения состояния движения тел.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В механике приходится иметь дело с тремя видами сил: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силой упругости, возникающей при деформациях опоры (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) или нити (Т);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силой тяжести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i="1" u="none" strike="noStrike" cap="none" normalizeH="0" baseline="-3000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= mg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силой трения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i="1" u="none" strike="noStrike" cap="none" normalizeH="0" baseline="-3000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μN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, где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– коэффициент трения,  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– сила нормальной реакции опоры.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При решении задач по динамике необходимо обратить особое внимание  на правильное использование второго закона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Ньютона.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,  где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5" name="Управляющая кнопка: в начало 14">
            <a:hlinkClick r:id="rId3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428992" y="5429264"/>
            <a:ext cx="1500198" cy="359552"/>
          </a:xfrm>
          <a:prstGeom prst="rect">
            <a:avLst/>
          </a:prstGeom>
          <a:noFill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928662" y="5857892"/>
            <a:ext cx="1034619" cy="35719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928794" y="5786454"/>
            <a:ext cx="6643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+ … +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– масса тела; а – ускорение                      тела.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Сначала необходимо сделать к задаче рисунок, на котором нужно указать систему отсчета, расставить все силы, действующие на данное тело,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и там, где требуется, указать направление векторов скорости и ускорения. Затем надо записать второй закон Ньютона в векторной форме: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857224" y="2143116"/>
            <a:ext cx="1500198" cy="359552"/>
          </a:xfrm>
          <a:prstGeom prst="rect">
            <a:avLst/>
          </a:prstGeom>
          <a:noFill/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71472" y="2071678"/>
            <a:ext cx="84296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                      ,                                                                         (1)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где  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0034" y="2571744"/>
            <a:ext cx="835824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+ … +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000" b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– масса тела; а – ускорение тела.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Наконец, векторное уравнение (1) нужно спроецировать на выбранные направления осей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OX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OY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1214414" y="2643182"/>
            <a:ext cx="1034619" cy="35719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1071538" y="4071942"/>
            <a:ext cx="857256" cy="40754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/>
          <a:stretch>
            <a:fillRect/>
          </a:stretch>
        </p:blipFill>
        <p:spPr bwMode="auto">
          <a:xfrm>
            <a:off x="3428992" y="4071942"/>
            <a:ext cx="775630" cy="428628"/>
          </a:xfrm>
          <a:prstGeom prst="rect">
            <a:avLst/>
          </a:prstGeom>
          <a:noFill/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714316" y="4572008"/>
            <a:ext cx="8429684" cy="2062103"/>
          </a:xfrm>
          <a:prstGeom prst="rect">
            <a:avLst/>
          </a:prstGeom>
          <a:noFill/>
          <a:ln w="9525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и решить полученную систему уравнений (2) относительно неизвестных величин.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Если в движении находится не одно, а несколько связанных между собой тел, то необходимо для каждого тела отдельно выполнить все вышеуказанные действия и решить полученную систему уравнений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cs typeface="Arial" pitchFamily="34" charset="0"/>
              </a:rPr>
              <a:t>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071934" y="4000504"/>
            <a:ext cx="47149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400" b="1" i="1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400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857356" y="4000504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ix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400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2400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правляющая кнопка: в начало 12">
            <a:hlinkClick r:id="rId6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9144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 решения задач по динамике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</a:b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214423"/>
            <a:ext cx="4038600" cy="5082042"/>
          </a:xfrm>
        </p:spPr>
        <p:txBody>
          <a:bodyPr>
            <a:noAutofit/>
          </a:bodyPr>
          <a:lstStyle/>
          <a:p>
            <a:pPr marL="571500" indent="-5715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romanUcPeriod"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Изобразите</a:t>
            </a:r>
            <a:endParaRPr lang="ru-RU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 typeface="Wingdings" pitchFamily="2" charset="2"/>
              <a:buChar char="§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тела (материальные точки), о которых идет речь в задаче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400" b="1" i="1" dirty="0" smtClean="0">
              <a:solidFill>
                <a:schemeClr val="bg1"/>
              </a:solidFill>
              <a:latin typeface="Century Schoolbook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векторы кинематических величин (скорости, ускорения)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endParaRPr lang="ru-RU" sz="2400" b="1" i="1" dirty="0" smtClean="0">
              <a:solidFill>
                <a:schemeClr val="bg1"/>
              </a:solidFill>
              <a:latin typeface="Century Schoolbook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силы, действующие на каждое тело</a:t>
            </a:r>
            <a:endParaRPr lang="ru-RU" sz="2400" b="1" i="1" dirty="0" smtClean="0">
              <a:solidFill>
                <a:schemeClr val="bg1"/>
              </a:solidFill>
              <a:latin typeface="Century Schoolbook" pitchFamily="18" charset="0"/>
              <a:cs typeface="Arial" pitchFamily="34" charset="0"/>
            </a:endParaRPr>
          </a:p>
          <a:p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285861"/>
            <a:ext cx="3857652" cy="501060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5000628" y="2000240"/>
            <a:ext cx="1363663" cy="534987"/>
            <a:chOff x="3885" y="1522"/>
            <a:chExt cx="2147" cy="842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3885" y="1522"/>
              <a:ext cx="2147" cy="842"/>
              <a:chOff x="3885" y="1522"/>
              <a:chExt cx="2147" cy="842"/>
            </a:xfrm>
          </p:grpSpPr>
          <p:sp>
            <p:nvSpPr>
              <p:cNvPr id="16393" name="AutoShape 9"/>
              <p:cNvSpPr>
                <a:spLocks noChangeArrowheads="1"/>
              </p:cNvSpPr>
              <p:nvPr/>
            </p:nvSpPr>
            <p:spPr bwMode="auto">
              <a:xfrm rot="16200000">
                <a:off x="4538" y="869"/>
                <a:ext cx="842" cy="2147"/>
              </a:xfrm>
              <a:prstGeom prst="rtTriangle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4" name="Rectangle 10"/>
              <p:cNvSpPr>
                <a:spLocks noChangeArrowheads="1"/>
              </p:cNvSpPr>
              <p:nvPr/>
            </p:nvSpPr>
            <p:spPr bwMode="auto">
              <a:xfrm rot="-1314659">
                <a:off x="4921" y="1632"/>
                <a:ext cx="362" cy="2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5" name="Arc 11"/>
              <p:cNvSpPr>
                <a:spLocks/>
              </p:cNvSpPr>
              <p:nvPr/>
            </p:nvSpPr>
            <p:spPr bwMode="auto">
              <a:xfrm rot="2627056">
                <a:off x="4279" y="2217"/>
                <a:ext cx="137" cy="1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681"/>
                  <a:gd name="T1" fmla="*/ 0 h 21600"/>
                  <a:gd name="T2" fmla="*/ 20681 w 20681"/>
                  <a:gd name="T3" fmla="*/ 15366 h 21600"/>
                  <a:gd name="T4" fmla="*/ 0 w 206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81" h="21600" fill="none" extrusionOk="0">
                    <a:moveTo>
                      <a:pt x="-1" y="0"/>
                    </a:moveTo>
                    <a:cubicBezTo>
                      <a:pt x="9528" y="0"/>
                      <a:pt x="17930" y="6243"/>
                      <a:pt x="20680" y="15366"/>
                    </a:cubicBezTo>
                  </a:path>
                  <a:path w="20681" h="21600" stroke="0" extrusionOk="0">
                    <a:moveTo>
                      <a:pt x="-1" y="0"/>
                    </a:moveTo>
                    <a:cubicBezTo>
                      <a:pt x="9528" y="0"/>
                      <a:pt x="17930" y="6243"/>
                      <a:pt x="20680" y="15366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4416" y="2058"/>
              <a:ext cx="429" cy="30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α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5000628" y="3214686"/>
            <a:ext cx="1363662" cy="815975"/>
            <a:chOff x="3885" y="2528"/>
            <a:chExt cx="2147" cy="1284"/>
          </a:xfrm>
        </p:grpSpPr>
        <p:grpSp>
          <p:nvGrpSpPr>
            <p:cNvPr id="8" name="Group 14"/>
            <p:cNvGrpSpPr>
              <a:grpSpLocks/>
            </p:cNvGrpSpPr>
            <p:nvPr/>
          </p:nvGrpSpPr>
          <p:grpSpPr bwMode="auto">
            <a:xfrm>
              <a:off x="3885" y="2970"/>
              <a:ext cx="2147" cy="842"/>
              <a:chOff x="3885" y="1522"/>
              <a:chExt cx="2147" cy="842"/>
            </a:xfrm>
          </p:grpSpPr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>
                <a:off x="3885" y="1522"/>
                <a:ext cx="2147" cy="842"/>
                <a:chOff x="3885" y="1522"/>
                <a:chExt cx="2147" cy="842"/>
              </a:xfrm>
            </p:grpSpPr>
            <p:sp>
              <p:nvSpPr>
                <p:cNvPr id="16400" name="AutoShape 16"/>
                <p:cNvSpPr>
                  <a:spLocks noChangeArrowheads="1"/>
                </p:cNvSpPr>
                <p:nvPr/>
              </p:nvSpPr>
              <p:spPr bwMode="auto">
                <a:xfrm rot="16200000">
                  <a:off x="4538" y="869"/>
                  <a:ext cx="842" cy="2147"/>
                </a:xfrm>
                <a:prstGeom prst="rtTriangle">
                  <a:avLst/>
                </a:prstGeom>
                <a:solidFill>
                  <a:srgbClr val="F2F2F2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01" name="Rectangle 17"/>
                <p:cNvSpPr>
                  <a:spLocks noChangeArrowheads="1"/>
                </p:cNvSpPr>
                <p:nvPr/>
              </p:nvSpPr>
              <p:spPr bwMode="auto">
                <a:xfrm rot="-1314659">
                  <a:off x="4921" y="1632"/>
                  <a:ext cx="362" cy="24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02" name="Arc 18"/>
                <p:cNvSpPr>
                  <a:spLocks/>
                </p:cNvSpPr>
                <p:nvPr/>
              </p:nvSpPr>
              <p:spPr bwMode="auto">
                <a:xfrm rot="2627056">
                  <a:off x="4279" y="2217"/>
                  <a:ext cx="137" cy="1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681"/>
                    <a:gd name="T1" fmla="*/ 0 h 21600"/>
                    <a:gd name="T2" fmla="*/ 20681 w 20681"/>
                    <a:gd name="T3" fmla="*/ 15366 h 21600"/>
                    <a:gd name="T4" fmla="*/ 0 w 20681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681" h="21600" fill="none" extrusionOk="0">
                      <a:moveTo>
                        <a:pt x="-1" y="0"/>
                      </a:moveTo>
                      <a:cubicBezTo>
                        <a:pt x="9528" y="0"/>
                        <a:pt x="17930" y="6243"/>
                        <a:pt x="20680" y="15366"/>
                      </a:cubicBezTo>
                    </a:path>
                    <a:path w="20681" h="21600" stroke="0" extrusionOk="0">
                      <a:moveTo>
                        <a:pt x="-1" y="0"/>
                      </a:moveTo>
                      <a:cubicBezTo>
                        <a:pt x="9528" y="0"/>
                        <a:pt x="17930" y="6243"/>
                        <a:pt x="20680" y="15366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6403" name="Text Box 19"/>
              <p:cNvSpPr txBox="1">
                <a:spLocks noChangeArrowheads="1"/>
              </p:cNvSpPr>
              <p:nvPr/>
            </p:nvSpPr>
            <p:spPr bwMode="auto">
              <a:xfrm>
                <a:off x="4416" y="2058"/>
                <a:ext cx="429" cy="30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800" b="1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cs typeface="Arial" pitchFamily="34" charset="0"/>
                  </a:rPr>
                  <a:t>α</a:t>
                </a:r>
                <a:endPara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6404" name="AutoShape 20"/>
            <p:cNvCxnSpPr>
              <a:cxnSpLocks noChangeShapeType="1"/>
            </p:cNvCxnSpPr>
            <p:nvPr/>
          </p:nvCxnSpPr>
          <p:spPr bwMode="auto">
            <a:xfrm flipV="1">
              <a:off x="5483" y="2548"/>
              <a:ext cx="546" cy="2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</p:cxnSp>
        <p:cxnSp>
          <p:nvCxnSpPr>
            <p:cNvPr id="16405" name="AutoShape 21"/>
            <p:cNvCxnSpPr>
              <a:cxnSpLocks noChangeShapeType="1"/>
            </p:cNvCxnSpPr>
            <p:nvPr/>
          </p:nvCxnSpPr>
          <p:spPr bwMode="auto">
            <a:xfrm flipH="1">
              <a:off x="4043" y="3212"/>
              <a:ext cx="471" cy="1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</p:cxn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5566" y="2528"/>
              <a:ext cx="338" cy="44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rPr>
                <a:t>v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4078" y="3212"/>
              <a:ext cx="338" cy="44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rPr>
                <a:t>a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4929190" y="4714884"/>
            <a:ext cx="1452563" cy="1231900"/>
            <a:chOff x="3906" y="3985"/>
            <a:chExt cx="2288" cy="1938"/>
          </a:xfrm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3906" y="3985"/>
              <a:ext cx="2214" cy="1938"/>
              <a:chOff x="3818" y="3922"/>
              <a:chExt cx="2214" cy="1938"/>
            </a:xfrm>
          </p:grpSpPr>
          <p:grpSp>
            <p:nvGrpSpPr>
              <p:cNvPr id="12" name="Group 26"/>
              <p:cNvGrpSpPr>
                <a:grpSpLocks/>
              </p:cNvGrpSpPr>
              <p:nvPr/>
            </p:nvGrpSpPr>
            <p:grpSpPr bwMode="auto">
              <a:xfrm>
                <a:off x="3885" y="4542"/>
                <a:ext cx="2147" cy="842"/>
                <a:chOff x="3885" y="1522"/>
                <a:chExt cx="2147" cy="842"/>
              </a:xfrm>
            </p:grpSpPr>
            <p:grpSp>
              <p:nvGrpSpPr>
                <p:cNvPr id="13" name="Group 27"/>
                <p:cNvGrpSpPr>
                  <a:grpSpLocks/>
                </p:cNvGrpSpPr>
                <p:nvPr/>
              </p:nvGrpSpPr>
              <p:grpSpPr bwMode="auto">
                <a:xfrm>
                  <a:off x="3885" y="1522"/>
                  <a:ext cx="2147" cy="842"/>
                  <a:chOff x="3885" y="1522"/>
                  <a:chExt cx="2147" cy="842"/>
                </a:xfrm>
              </p:grpSpPr>
              <p:sp>
                <p:nvSpPr>
                  <p:cNvPr id="16412" name="AutoShape 28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4538" y="869"/>
                    <a:ext cx="842" cy="2147"/>
                  </a:xfrm>
                  <a:prstGeom prst="rtTriangle">
                    <a:avLst/>
                  </a:prstGeom>
                  <a:solidFill>
                    <a:srgbClr val="F2F2F2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6413" name="Rectangle 29"/>
                  <p:cNvSpPr>
                    <a:spLocks noChangeArrowheads="1"/>
                  </p:cNvSpPr>
                  <p:nvPr/>
                </p:nvSpPr>
                <p:spPr bwMode="auto">
                  <a:xfrm rot="-1314659">
                    <a:off x="4921" y="1632"/>
                    <a:ext cx="362" cy="24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6414" name="Arc 30"/>
                  <p:cNvSpPr>
                    <a:spLocks/>
                  </p:cNvSpPr>
                  <p:nvPr/>
                </p:nvSpPr>
                <p:spPr bwMode="auto">
                  <a:xfrm rot="2627056">
                    <a:off x="4279" y="2217"/>
                    <a:ext cx="137" cy="14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0681"/>
                      <a:gd name="T1" fmla="*/ 0 h 21600"/>
                      <a:gd name="T2" fmla="*/ 20681 w 20681"/>
                      <a:gd name="T3" fmla="*/ 15366 h 21600"/>
                      <a:gd name="T4" fmla="*/ 0 w 206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681" h="21600" fill="none" extrusionOk="0">
                        <a:moveTo>
                          <a:pt x="-1" y="0"/>
                        </a:moveTo>
                        <a:cubicBezTo>
                          <a:pt x="9528" y="0"/>
                          <a:pt x="17930" y="6243"/>
                          <a:pt x="20680" y="15366"/>
                        </a:cubicBezTo>
                      </a:path>
                      <a:path w="20681" h="21600" stroke="0" extrusionOk="0">
                        <a:moveTo>
                          <a:pt x="-1" y="0"/>
                        </a:moveTo>
                        <a:cubicBezTo>
                          <a:pt x="9528" y="0"/>
                          <a:pt x="17930" y="6243"/>
                          <a:pt x="20680" y="15366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15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416" y="2058"/>
                  <a:ext cx="429" cy="306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8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α</a:t>
                  </a:r>
                  <a:endPara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Group 32"/>
              <p:cNvGrpSpPr>
                <a:grpSpLocks/>
              </p:cNvGrpSpPr>
              <p:nvPr/>
            </p:nvGrpSpPr>
            <p:grpSpPr bwMode="auto">
              <a:xfrm>
                <a:off x="3818" y="3922"/>
                <a:ext cx="2186" cy="1938"/>
                <a:chOff x="3818" y="3922"/>
                <a:chExt cx="2186" cy="1938"/>
              </a:xfrm>
            </p:grpSpPr>
            <p:grpSp>
              <p:nvGrpSpPr>
                <p:cNvPr id="15" name="Group 33"/>
                <p:cNvGrpSpPr>
                  <a:grpSpLocks/>
                </p:cNvGrpSpPr>
                <p:nvPr/>
              </p:nvGrpSpPr>
              <p:grpSpPr bwMode="auto">
                <a:xfrm>
                  <a:off x="5244" y="4338"/>
                  <a:ext cx="760" cy="422"/>
                  <a:chOff x="4204" y="4290"/>
                  <a:chExt cx="760" cy="422"/>
                </a:xfrm>
              </p:grpSpPr>
              <p:sp>
                <p:nvSpPr>
                  <p:cNvPr id="16418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04" y="4290"/>
                    <a:ext cx="760" cy="422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F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6419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323" y="4363"/>
                    <a:ext cx="191" cy="0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</p:grpSp>
            <p:grpSp>
              <p:nvGrpSpPr>
                <p:cNvPr id="16" name="Group 36"/>
                <p:cNvGrpSpPr>
                  <a:grpSpLocks/>
                </p:cNvGrpSpPr>
                <p:nvPr/>
              </p:nvGrpSpPr>
              <p:grpSpPr bwMode="auto">
                <a:xfrm>
                  <a:off x="5028" y="5360"/>
                  <a:ext cx="700" cy="500"/>
                  <a:chOff x="5035" y="5372"/>
                  <a:chExt cx="700" cy="500"/>
                </a:xfrm>
              </p:grpSpPr>
              <p:sp>
                <p:nvSpPr>
                  <p:cNvPr id="16421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5" y="5372"/>
                    <a:ext cx="700" cy="50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mg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6422" name="AutoShape 3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42" y="5484"/>
                    <a:ext cx="189" cy="1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</p:grpSp>
            <p:grpSp>
              <p:nvGrpSpPr>
                <p:cNvPr id="17" name="Group 39"/>
                <p:cNvGrpSpPr>
                  <a:grpSpLocks/>
                </p:cNvGrpSpPr>
                <p:nvPr/>
              </p:nvGrpSpPr>
              <p:grpSpPr bwMode="auto">
                <a:xfrm>
                  <a:off x="4663" y="3922"/>
                  <a:ext cx="700" cy="399"/>
                  <a:chOff x="4674" y="3931"/>
                  <a:chExt cx="700" cy="399"/>
                </a:xfrm>
              </p:grpSpPr>
              <p:sp>
                <p:nvSpPr>
                  <p:cNvPr id="16424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74" y="3931"/>
                    <a:ext cx="700" cy="399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 </a:t>
                    </a: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 N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6425" name="AutoShape 4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920" y="4014"/>
                    <a:ext cx="189" cy="1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</p:grpSp>
            <p:cxnSp>
              <p:nvCxnSpPr>
                <p:cNvPr id="16426" name="AutoShape 42"/>
                <p:cNvCxnSpPr>
                  <a:cxnSpLocks noChangeShapeType="1"/>
                </p:cNvCxnSpPr>
                <p:nvPr/>
              </p:nvCxnSpPr>
              <p:spPr bwMode="auto">
                <a:xfrm flipV="1">
                  <a:off x="4799" y="4629"/>
                  <a:ext cx="673" cy="27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stealth" w="sm" len="med"/>
                  <a:tailEnd type="stealth" w="sm" len="med"/>
                </a:ln>
              </p:spPr>
            </p:cxnSp>
            <p:cxnSp>
              <p:nvCxnSpPr>
                <p:cNvPr id="16427" name="AutoShape 4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809" y="4079"/>
                  <a:ext cx="298" cy="68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</p:cxnSp>
            <p:cxnSp>
              <p:nvCxnSpPr>
                <p:cNvPr id="16428" name="AutoShape 44"/>
                <p:cNvCxnSpPr>
                  <a:cxnSpLocks noChangeShapeType="1"/>
                </p:cNvCxnSpPr>
                <p:nvPr/>
              </p:nvCxnSpPr>
              <p:spPr bwMode="auto">
                <a:xfrm>
                  <a:off x="5112" y="4781"/>
                  <a:ext cx="0" cy="811"/>
                </a:xfrm>
                <a:prstGeom prst="straightConnector1">
                  <a:avLst/>
                </a:prstGeom>
                <a:ln w="12700">
                  <a:headEnd type="oval" w="sm" len="sm"/>
                  <a:tailEnd type="stealth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45"/>
                <p:cNvGrpSpPr>
                  <a:grpSpLocks/>
                </p:cNvGrpSpPr>
                <p:nvPr/>
              </p:nvGrpSpPr>
              <p:grpSpPr bwMode="auto">
                <a:xfrm>
                  <a:off x="4450" y="4714"/>
                  <a:ext cx="760" cy="422"/>
                  <a:chOff x="4204" y="4290"/>
                  <a:chExt cx="760" cy="422"/>
                </a:xfrm>
              </p:grpSpPr>
              <p:sp>
                <p:nvSpPr>
                  <p:cNvPr id="16430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04" y="4290"/>
                    <a:ext cx="760" cy="422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F</a:t>
                    </a:r>
                    <a:r>
                      <a:rPr kumimoji="0" lang="ru-RU" sz="1100" b="1" i="1" u="none" strike="noStrike" cap="none" normalizeH="0" baseline="-2500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тр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6431" name="AutoShape 4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323" y="4363"/>
                    <a:ext cx="191" cy="0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</p:grpSp>
            <p:grpSp>
              <p:nvGrpSpPr>
                <p:cNvPr id="19" name="Group 48"/>
                <p:cNvGrpSpPr>
                  <a:grpSpLocks/>
                </p:cNvGrpSpPr>
                <p:nvPr/>
              </p:nvGrpSpPr>
              <p:grpSpPr bwMode="auto">
                <a:xfrm>
                  <a:off x="3818" y="4629"/>
                  <a:ext cx="392" cy="465"/>
                  <a:chOff x="3818" y="4629"/>
                  <a:chExt cx="392" cy="465"/>
                </a:xfrm>
              </p:grpSpPr>
              <p:sp>
                <p:nvSpPr>
                  <p:cNvPr id="16433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02" y="4629"/>
                    <a:ext cx="210" cy="421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ook Antiqua" pitchFamily="18" charset="0"/>
                        <a:cs typeface="Arial" pitchFamily="34" charset="0"/>
                      </a:rPr>
                      <a:t>a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6434" name="AutoShape 50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4008" y="4743"/>
                    <a:ext cx="129" cy="0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 type="stealth" w="sm" len="sm"/>
                    <a:tailEnd/>
                  </a:ln>
                </p:spPr>
              </p:cxnSp>
              <p:cxnSp>
                <p:nvCxnSpPr>
                  <p:cNvPr id="16435" name="AutoShape 51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818" y="4920"/>
                    <a:ext cx="392" cy="17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med" len="lg"/>
                  </a:ln>
                </p:spPr>
              </p:cxnSp>
            </p:grpSp>
          </p:grpSp>
        </p:grpSp>
        <p:grpSp>
          <p:nvGrpSpPr>
            <p:cNvPr id="20" name="Group 52"/>
            <p:cNvGrpSpPr>
              <a:grpSpLocks/>
            </p:cNvGrpSpPr>
            <p:nvPr/>
          </p:nvGrpSpPr>
          <p:grpSpPr bwMode="auto">
            <a:xfrm>
              <a:off x="5642" y="3985"/>
              <a:ext cx="552" cy="463"/>
              <a:chOff x="5477" y="3879"/>
              <a:chExt cx="552" cy="463"/>
            </a:xfrm>
          </p:grpSpPr>
          <p:cxnSp>
            <p:nvCxnSpPr>
              <p:cNvPr id="16437" name="AutoShape 53"/>
              <p:cNvCxnSpPr>
                <a:cxnSpLocks noChangeShapeType="1"/>
              </p:cNvCxnSpPr>
              <p:nvPr/>
            </p:nvCxnSpPr>
            <p:spPr bwMode="auto">
              <a:xfrm flipV="1">
                <a:off x="5483" y="4120"/>
                <a:ext cx="546" cy="22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16438" name="Text Box 54"/>
              <p:cNvSpPr txBox="1">
                <a:spLocks noChangeArrowheads="1"/>
              </p:cNvSpPr>
              <p:nvPr/>
            </p:nvSpPr>
            <p:spPr bwMode="auto">
              <a:xfrm>
                <a:off x="5477" y="3879"/>
                <a:ext cx="338" cy="442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v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6439" name="AutoShape 55"/>
              <p:cNvCxnSpPr>
                <a:cxnSpLocks noChangeShapeType="1"/>
              </p:cNvCxnSpPr>
              <p:nvPr/>
            </p:nvCxnSpPr>
            <p:spPr bwMode="auto">
              <a:xfrm flipH="1">
                <a:off x="5640" y="4006"/>
                <a:ext cx="129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 type="stealth" w="sm" len="sm"/>
                <a:tailEnd/>
              </a:ln>
            </p:spPr>
          </p:cxnSp>
        </p:grpSp>
      </p:grp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7072330" y="4857760"/>
            <a:ext cx="1314450" cy="1087437"/>
            <a:chOff x="6580" y="4141"/>
            <a:chExt cx="2071" cy="1712"/>
          </a:xfrm>
        </p:grpSpPr>
        <p:grpSp>
          <p:nvGrpSpPr>
            <p:cNvPr id="23555" name="Group 3"/>
            <p:cNvGrpSpPr>
              <a:grpSpLocks/>
            </p:cNvGrpSpPr>
            <p:nvPr/>
          </p:nvGrpSpPr>
          <p:grpSpPr bwMode="auto">
            <a:xfrm>
              <a:off x="6964" y="4141"/>
              <a:ext cx="1202" cy="1394"/>
              <a:chOff x="6964" y="4141"/>
              <a:chExt cx="1202" cy="1394"/>
            </a:xfrm>
          </p:grpSpPr>
          <p:grpSp>
            <p:nvGrpSpPr>
              <p:cNvPr id="23556" name="Group 4"/>
              <p:cNvGrpSpPr>
                <a:grpSpLocks/>
              </p:cNvGrpSpPr>
              <p:nvPr/>
            </p:nvGrpSpPr>
            <p:grpSpPr bwMode="auto">
              <a:xfrm>
                <a:off x="7147" y="4141"/>
                <a:ext cx="949" cy="957"/>
                <a:chOff x="7123" y="1294"/>
                <a:chExt cx="949" cy="957"/>
              </a:xfrm>
            </p:grpSpPr>
            <p:grpSp>
              <p:nvGrpSpPr>
                <p:cNvPr id="23557" name="Group 5"/>
                <p:cNvGrpSpPr>
                  <a:grpSpLocks/>
                </p:cNvGrpSpPr>
                <p:nvPr/>
              </p:nvGrpSpPr>
              <p:grpSpPr bwMode="auto">
                <a:xfrm>
                  <a:off x="7123" y="1294"/>
                  <a:ext cx="949" cy="957"/>
                  <a:chOff x="7142" y="1388"/>
                  <a:chExt cx="949" cy="957"/>
                </a:xfrm>
              </p:grpSpPr>
              <p:cxnSp>
                <p:nvCxnSpPr>
                  <p:cNvPr id="23558" name="AutoShape 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275" y="1522"/>
                    <a:ext cx="318" cy="6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59" name="AutoShape 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593" y="1522"/>
                    <a:ext cx="280" cy="6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23560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7184" y="2202"/>
                    <a:ext cx="143" cy="143"/>
                  </a:xfrm>
                  <a:prstGeom prst="ellipse">
                    <a:avLst/>
                  </a:prstGeom>
                  <a:solidFill>
                    <a:srgbClr val="F2F2F2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3561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7821" y="2202"/>
                    <a:ext cx="143" cy="143"/>
                  </a:xfrm>
                  <a:prstGeom prst="ellipse">
                    <a:avLst/>
                  </a:prstGeom>
                  <a:solidFill>
                    <a:srgbClr val="F2F2F2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23562" name="AutoShape 1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2" y="1522"/>
                    <a:ext cx="949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3" name="AutoShape 11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184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4" name="AutoShape 12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275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5" name="AutoShape 13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366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6" name="AutoShape 14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457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7" name="AutoShape 15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548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8" name="AutoShape 1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639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69" name="AutoShape 17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730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70" name="AutoShape 18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912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71" name="AutoShape 19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821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72" name="AutoShape 20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8000" y="1388"/>
                    <a:ext cx="91" cy="134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3573" name="Group 21"/>
                <p:cNvGrpSpPr>
                  <a:grpSpLocks/>
                </p:cNvGrpSpPr>
                <p:nvPr/>
              </p:nvGrpSpPr>
              <p:grpSpPr bwMode="auto">
                <a:xfrm>
                  <a:off x="7123" y="1949"/>
                  <a:ext cx="101" cy="109"/>
                  <a:chOff x="6700" y="1571"/>
                  <a:chExt cx="122" cy="131"/>
                </a:xfrm>
              </p:grpSpPr>
              <p:cxnSp>
                <p:nvCxnSpPr>
                  <p:cNvPr id="23574" name="AutoShape 2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700" y="1633"/>
                    <a:ext cx="122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75" name="AutoShape 2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764" y="1571"/>
                    <a:ext cx="1" cy="13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3576" name="Group 24"/>
                <p:cNvGrpSpPr>
                  <a:grpSpLocks/>
                </p:cNvGrpSpPr>
                <p:nvPr/>
              </p:nvGrpSpPr>
              <p:grpSpPr bwMode="auto">
                <a:xfrm>
                  <a:off x="7880" y="1949"/>
                  <a:ext cx="101" cy="109"/>
                  <a:chOff x="6700" y="1571"/>
                  <a:chExt cx="122" cy="131"/>
                </a:xfrm>
              </p:grpSpPr>
              <p:cxnSp>
                <p:nvCxnSpPr>
                  <p:cNvPr id="23577" name="AutoShap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700" y="1633"/>
                    <a:ext cx="122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3578" name="AutoShape 2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764" y="1571"/>
                    <a:ext cx="1" cy="13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</p:grpSp>
          <p:cxnSp>
            <p:nvCxnSpPr>
              <p:cNvPr id="23579" name="AutoShape 27"/>
              <p:cNvCxnSpPr>
                <a:cxnSpLocks noChangeShapeType="1"/>
              </p:cNvCxnSpPr>
              <p:nvPr/>
            </p:nvCxnSpPr>
            <p:spPr bwMode="auto">
              <a:xfrm>
                <a:off x="7904" y="5028"/>
                <a:ext cx="0" cy="507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  <p:cxnSp>
            <p:nvCxnSpPr>
              <p:cNvPr id="23580" name="AutoShape 28"/>
              <p:cNvCxnSpPr>
                <a:cxnSpLocks noChangeShapeType="1"/>
              </p:cNvCxnSpPr>
              <p:nvPr/>
            </p:nvCxnSpPr>
            <p:spPr bwMode="auto">
              <a:xfrm>
                <a:off x="7253" y="5028"/>
                <a:ext cx="1" cy="507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  <p:cxnSp>
            <p:nvCxnSpPr>
              <p:cNvPr id="23581" name="AutoShape 29"/>
              <p:cNvCxnSpPr>
                <a:cxnSpLocks noChangeShapeType="1"/>
              </p:cNvCxnSpPr>
              <p:nvPr/>
            </p:nvCxnSpPr>
            <p:spPr bwMode="auto">
              <a:xfrm flipV="1">
                <a:off x="7253" y="4669"/>
                <a:ext cx="160" cy="358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  <p:cxnSp>
            <p:nvCxnSpPr>
              <p:cNvPr id="23582" name="AutoShape 30"/>
              <p:cNvCxnSpPr>
                <a:cxnSpLocks noChangeShapeType="1"/>
              </p:cNvCxnSpPr>
              <p:nvPr/>
            </p:nvCxnSpPr>
            <p:spPr bwMode="auto">
              <a:xfrm flipH="1" flipV="1">
                <a:off x="7762" y="4669"/>
                <a:ext cx="143" cy="359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  <p:cxnSp>
            <p:nvCxnSpPr>
              <p:cNvPr id="23583" name="AutoShape 31"/>
              <p:cNvCxnSpPr>
                <a:cxnSpLocks noChangeShapeType="1"/>
              </p:cNvCxnSpPr>
              <p:nvPr/>
            </p:nvCxnSpPr>
            <p:spPr bwMode="auto">
              <a:xfrm>
                <a:off x="7904" y="5026"/>
                <a:ext cx="26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  <p:cxnSp>
            <p:nvCxnSpPr>
              <p:cNvPr id="23584" name="AutoShape 32"/>
              <p:cNvCxnSpPr>
                <a:cxnSpLocks noChangeShapeType="1"/>
              </p:cNvCxnSpPr>
              <p:nvPr/>
            </p:nvCxnSpPr>
            <p:spPr bwMode="auto">
              <a:xfrm flipH="1">
                <a:off x="6964" y="5025"/>
                <a:ext cx="290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585" name="Group 33"/>
            <p:cNvGrpSpPr>
              <a:grpSpLocks/>
            </p:cNvGrpSpPr>
            <p:nvPr/>
          </p:nvGrpSpPr>
          <p:grpSpPr bwMode="auto">
            <a:xfrm>
              <a:off x="6580" y="4905"/>
              <a:ext cx="555" cy="450"/>
              <a:chOff x="8346" y="4905"/>
              <a:chExt cx="555" cy="450"/>
            </a:xfrm>
          </p:grpSpPr>
          <p:sp>
            <p:nvSpPr>
              <p:cNvPr id="23586" name="Text Box 34"/>
              <p:cNvSpPr txBox="1">
                <a:spLocks noChangeArrowheads="1"/>
              </p:cNvSpPr>
              <p:nvPr/>
            </p:nvSpPr>
            <p:spPr bwMode="auto">
              <a:xfrm>
                <a:off x="8346" y="4905"/>
                <a:ext cx="555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F</a:t>
                </a:r>
                <a:r>
                  <a:rPr kumimoji="0" lang="ru-RU" sz="1100" b="1" i="1" u="none" strike="noStrike" cap="none" normalizeH="0" baseline="-2500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к</a:t>
                </a:r>
                <a:endParaRPr kumimoji="0" lang="ru-RU" sz="1100" b="1" i="0" u="none" strike="noStrike" cap="none" normalizeH="0" baseline="-2500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587" name="AutoShape 35"/>
              <p:cNvCxnSpPr>
                <a:cxnSpLocks noChangeShapeType="1"/>
              </p:cNvCxnSpPr>
              <p:nvPr/>
            </p:nvCxnSpPr>
            <p:spPr bwMode="auto">
              <a:xfrm>
                <a:off x="8481" y="4983"/>
                <a:ext cx="186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588" name="Group 36"/>
            <p:cNvGrpSpPr>
              <a:grpSpLocks/>
            </p:cNvGrpSpPr>
            <p:nvPr/>
          </p:nvGrpSpPr>
          <p:grpSpPr bwMode="auto">
            <a:xfrm>
              <a:off x="8096" y="4881"/>
              <a:ext cx="555" cy="450"/>
              <a:chOff x="8346" y="4905"/>
              <a:chExt cx="555" cy="450"/>
            </a:xfrm>
          </p:grpSpPr>
          <p:sp>
            <p:nvSpPr>
              <p:cNvPr id="23589" name="Text Box 37"/>
              <p:cNvSpPr txBox="1">
                <a:spLocks noChangeArrowheads="1"/>
              </p:cNvSpPr>
              <p:nvPr/>
            </p:nvSpPr>
            <p:spPr bwMode="auto">
              <a:xfrm>
                <a:off x="8346" y="4905"/>
                <a:ext cx="555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F</a:t>
                </a:r>
                <a:r>
                  <a:rPr kumimoji="0" lang="ru-RU" sz="1100" b="1" i="1" u="none" strike="noStrike" cap="none" normalizeH="0" baseline="-2500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к</a:t>
                </a:r>
                <a:endParaRPr kumimoji="0" lang="ru-RU" sz="1100" b="1" i="0" u="none" strike="noStrike" cap="none" normalizeH="0" baseline="-2500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590" name="AutoShape 38"/>
              <p:cNvCxnSpPr>
                <a:cxnSpLocks noChangeShapeType="1"/>
              </p:cNvCxnSpPr>
              <p:nvPr/>
            </p:nvCxnSpPr>
            <p:spPr bwMode="auto">
              <a:xfrm>
                <a:off x="8481" y="4983"/>
                <a:ext cx="186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591" name="Group 39"/>
            <p:cNvGrpSpPr>
              <a:grpSpLocks/>
            </p:cNvGrpSpPr>
            <p:nvPr/>
          </p:nvGrpSpPr>
          <p:grpSpPr bwMode="auto">
            <a:xfrm>
              <a:off x="7632" y="4373"/>
              <a:ext cx="555" cy="450"/>
              <a:chOff x="8346" y="4905"/>
              <a:chExt cx="555" cy="450"/>
            </a:xfrm>
          </p:grpSpPr>
          <p:sp>
            <p:nvSpPr>
              <p:cNvPr id="23592" name="Text Box 40"/>
              <p:cNvSpPr txBox="1">
                <a:spLocks noChangeArrowheads="1"/>
              </p:cNvSpPr>
              <p:nvPr/>
            </p:nvSpPr>
            <p:spPr bwMode="auto">
              <a:xfrm>
                <a:off x="8346" y="4905"/>
                <a:ext cx="555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Т</a:t>
                </a:r>
                <a:endParaRPr kumimoji="0" lang="ru-RU" sz="1100" b="1" i="0" u="none" strike="noStrike" cap="none" normalizeH="0" baseline="-2500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593" name="AutoShape 41"/>
              <p:cNvCxnSpPr>
                <a:cxnSpLocks noChangeShapeType="1"/>
              </p:cNvCxnSpPr>
              <p:nvPr/>
            </p:nvCxnSpPr>
            <p:spPr bwMode="auto">
              <a:xfrm>
                <a:off x="8481" y="4983"/>
                <a:ext cx="186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594" name="Group 42"/>
            <p:cNvGrpSpPr>
              <a:grpSpLocks/>
            </p:cNvGrpSpPr>
            <p:nvPr/>
          </p:nvGrpSpPr>
          <p:grpSpPr bwMode="auto">
            <a:xfrm>
              <a:off x="7031" y="4384"/>
              <a:ext cx="555" cy="450"/>
              <a:chOff x="8346" y="4905"/>
              <a:chExt cx="555" cy="450"/>
            </a:xfrm>
          </p:grpSpPr>
          <p:sp>
            <p:nvSpPr>
              <p:cNvPr id="23595" name="Text Box 43"/>
              <p:cNvSpPr txBox="1">
                <a:spLocks noChangeArrowheads="1"/>
              </p:cNvSpPr>
              <p:nvPr/>
            </p:nvSpPr>
            <p:spPr bwMode="auto">
              <a:xfrm>
                <a:off x="8346" y="4905"/>
                <a:ext cx="555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Т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596" name="AutoShape 44"/>
              <p:cNvCxnSpPr>
                <a:cxnSpLocks noChangeShapeType="1"/>
              </p:cNvCxnSpPr>
              <p:nvPr/>
            </p:nvCxnSpPr>
            <p:spPr bwMode="auto">
              <a:xfrm>
                <a:off x="8481" y="4983"/>
                <a:ext cx="186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597" name="Group 45"/>
            <p:cNvGrpSpPr>
              <a:grpSpLocks/>
            </p:cNvGrpSpPr>
            <p:nvPr/>
          </p:nvGrpSpPr>
          <p:grpSpPr bwMode="auto">
            <a:xfrm>
              <a:off x="6715" y="5388"/>
              <a:ext cx="668" cy="450"/>
              <a:chOff x="6715" y="5388"/>
              <a:chExt cx="668" cy="450"/>
            </a:xfrm>
          </p:grpSpPr>
          <p:sp>
            <p:nvSpPr>
              <p:cNvPr id="23598" name="Text Box 46"/>
              <p:cNvSpPr txBox="1">
                <a:spLocks noChangeArrowheads="1"/>
              </p:cNvSpPr>
              <p:nvPr/>
            </p:nvSpPr>
            <p:spPr bwMode="auto">
              <a:xfrm>
                <a:off x="6715" y="5388"/>
                <a:ext cx="668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mg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599" name="AutoShape 47"/>
              <p:cNvCxnSpPr>
                <a:cxnSpLocks noChangeShapeType="1"/>
              </p:cNvCxnSpPr>
              <p:nvPr/>
            </p:nvCxnSpPr>
            <p:spPr bwMode="auto">
              <a:xfrm>
                <a:off x="7008" y="5466"/>
                <a:ext cx="169" cy="1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  <p:grpSp>
          <p:nvGrpSpPr>
            <p:cNvPr id="23600" name="Group 48"/>
            <p:cNvGrpSpPr>
              <a:grpSpLocks/>
            </p:cNvGrpSpPr>
            <p:nvPr/>
          </p:nvGrpSpPr>
          <p:grpSpPr bwMode="auto">
            <a:xfrm>
              <a:off x="7701" y="5403"/>
              <a:ext cx="668" cy="450"/>
              <a:chOff x="6715" y="5388"/>
              <a:chExt cx="668" cy="450"/>
            </a:xfrm>
          </p:grpSpPr>
          <p:sp>
            <p:nvSpPr>
              <p:cNvPr id="23601" name="Text Box 49"/>
              <p:cNvSpPr txBox="1">
                <a:spLocks noChangeArrowheads="1"/>
              </p:cNvSpPr>
              <p:nvPr/>
            </p:nvSpPr>
            <p:spPr bwMode="auto">
              <a:xfrm>
                <a:off x="6715" y="5388"/>
                <a:ext cx="668" cy="45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mg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602" name="AutoShape 50"/>
              <p:cNvCxnSpPr>
                <a:cxnSpLocks noChangeShapeType="1"/>
              </p:cNvCxnSpPr>
              <p:nvPr/>
            </p:nvCxnSpPr>
            <p:spPr bwMode="auto">
              <a:xfrm>
                <a:off x="7008" y="5466"/>
                <a:ext cx="169" cy="1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sm" len="sm"/>
              </a:ln>
            </p:spPr>
          </p:cxnSp>
        </p:grpSp>
      </p:grpSp>
      <p:grpSp>
        <p:nvGrpSpPr>
          <p:cNvPr id="23603" name="Group 51"/>
          <p:cNvGrpSpPr>
            <a:grpSpLocks/>
          </p:cNvGrpSpPr>
          <p:nvPr/>
        </p:nvGrpSpPr>
        <p:grpSpPr bwMode="auto">
          <a:xfrm>
            <a:off x="7429520" y="1928802"/>
            <a:ext cx="601662" cy="608012"/>
            <a:chOff x="7123" y="1294"/>
            <a:chExt cx="949" cy="957"/>
          </a:xfrm>
        </p:grpSpPr>
        <p:grpSp>
          <p:nvGrpSpPr>
            <p:cNvPr id="23604" name="Group 52"/>
            <p:cNvGrpSpPr>
              <a:grpSpLocks/>
            </p:cNvGrpSpPr>
            <p:nvPr/>
          </p:nvGrpSpPr>
          <p:grpSpPr bwMode="auto">
            <a:xfrm>
              <a:off x="7123" y="1294"/>
              <a:ext cx="949" cy="957"/>
              <a:chOff x="7142" y="1388"/>
              <a:chExt cx="949" cy="957"/>
            </a:xfrm>
          </p:grpSpPr>
          <p:cxnSp>
            <p:nvCxnSpPr>
              <p:cNvPr id="23605" name="AutoShape 53"/>
              <p:cNvCxnSpPr>
                <a:cxnSpLocks noChangeShapeType="1"/>
              </p:cNvCxnSpPr>
              <p:nvPr/>
            </p:nvCxnSpPr>
            <p:spPr bwMode="auto">
              <a:xfrm flipH="1">
                <a:off x="7275" y="1522"/>
                <a:ext cx="318" cy="69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06" name="AutoShape 54"/>
              <p:cNvCxnSpPr>
                <a:cxnSpLocks noChangeShapeType="1"/>
              </p:cNvCxnSpPr>
              <p:nvPr/>
            </p:nvCxnSpPr>
            <p:spPr bwMode="auto">
              <a:xfrm>
                <a:off x="7593" y="1522"/>
                <a:ext cx="280" cy="69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3607" name="Oval 55"/>
              <p:cNvSpPr>
                <a:spLocks noChangeArrowheads="1"/>
              </p:cNvSpPr>
              <p:nvPr/>
            </p:nvSpPr>
            <p:spPr bwMode="auto">
              <a:xfrm>
                <a:off x="7184" y="2202"/>
                <a:ext cx="143" cy="143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608" name="Oval 56"/>
              <p:cNvSpPr>
                <a:spLocks noChangeArrowheads="1"/>
              </p:cNvSpPr>
              <p:nvPr/>
            </p:nvSpPr>
            <p:spPr bwMode="auto">
              <a:xfrm>
                <a:off x="7821" y="2202"/>
                <a:ext cx="143" cy="143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3609" name="AutoShape 57"/>
              <p:cNvCxnSpPr>
                <a:cxnSpLocks noChangeShapeType="1"/>
              </p:cNvCxnSpPr>
              <p:nvPr/>
            </p:nvCxnSpPr>
            <p:spPr bwMode="auto">
              <a:xfrm>
                <a:off x="7142" y="1522"/>
                <a:ext cx="94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0" name="AutoShape 58"/>
              <p:cNvCxnSpPr>
                <a:cxnSpLocks noChangeShapeType="1"/>
              </p:cNvCxnSpPr>
              <p:nvPr/>
            </p:nvCxnSpPr>
            <p:spPr bwMode="auto">
              <a:xfrm flipH="1">
                <a:off x="7184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1" name="AutoShape 59"/>
              <p:cNvCxnSpPr>
                <a:cxnSpLocks noChangeShapeType="1"/>
              </p:cNvCxnSpPr>
              <p:nvPr/>
            </p:nvCxnSpPr>
            <p:spPr bwMode="auto">
              <a:xfrm flipH="1">
                <a:off x="7275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2" name="AutoShape 60"/>
              <p:cNvCxnSpPr>
                <a:cxnSpLocks noChangeShapeType="1"/>
              </p:cNvCxnSpPr>
              <p:nvPr/>
            </p:nvCxnSpPr>
            <p:spPr bwMode="auto">
              <a:xfrm flipH="1">
                <a:off x="7366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3" name="AutoShape 61"/>
              <p:cNvCxnSpPr>
                <a:cxnSpLocks noChangeShapeType="1"/>
              </p:cNvCxnSpPr>
              <p:nvPr/>
            </p:nvCxnSpPr>
            <p:spPr bwMode="auto">
              <a:xfrm flipH="1">
                <a:off x="7457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4" name="AutoShape 62"/>
              <p:cNvCxnSpPr>
                <a:cxnSpLocks noChangeShapeType="1"/>
              </p:cNvCxnSpPr>
              <p:nvPr/>
            </p:nvCxnSpPr>
            <p:spPr bwMode="auto">
              <a:xfrm flipH="1">
                <a:off x="7548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5" name="AutoShape 63"/>
              <p:cNvCxnSpPr>
                <a:cxnSpLocks noChangeShapeType="1"/>
              </p:cNvCxnSpPr>
              <p:nvPr/>
            </p:nvCxnSpPr>
            <p:spPr bwMode="auto">
              <a:xfrm flipH="1">
                <a:off x="7639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6" name="AutoShape 64"/>
              <p:cNvCxnSpPr>
                <a:cxnSpLocks noChangeShapeType="1"/>
              </p:cNvCxnSpPr>
              <p:nvPr/>
            </p:nvCxnSpPr>
            <p:spPr bwMode="auto">
              <a:xfrm flipH="1">
                <a:off x="7730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7" name="AutoShape 65"/>
              <p:cNvCxnSpPr>
                <a:cxnSpLocks noChangeShapeType="1"/>
              </p:cNvCxnSpPr>
              <p:nvPr/>
            </p:nvCxnSpPr>
            <p:spPr bwMode="auto">
              <a:xfrm flipH="1">
                <a:off x="7912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8" name="AutoShape 66"/>
              <p:cNvCxnSpPr>
                <a:cxnSpLocks noChangeShapeType="1"/>
              </p:cNvCxnSpPr>
              <p:nvPr/>
            </p:nvCxnSpPr>
            <p:spPr bwMode="auto">
              <a:xfrm flipH="1">
                <a:off x="7821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19" name="AutoShape 67"/>
              <p:cNvCxnSpPr>
                <a:cxnSpLocks noChangeShapeType="1"/>
              </p:cNvCxnSpPr>
              <p:nvPr/>
            </p:nvCxnSpPr>
            <p:spPr bwMode="auto">
              <a:xfrm flipH="1">
                <a:off x="8000" y="1388"/>
                <a:ext cx="91" cy="13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3620" name="Group 68"/>
            <p:cNvGrpSpPr>
              <a:grpSpLocks/>
            </p:cNvGrpSpPr>
            <p:nvPr/>
          </p:nvGrpSpPr>
          <p:grpSpPr bwMode="auto">
            <a:xfrm>
              <a:off x="7123" y="1949"/>
              <a:ext cx="101" cy="109"/>
              <a:chOff x="6700" y="1571"/>
              <a:chExt cx="122" cy="131"/>
            </a:xfrm>
          </p:grpSpPr>
          <p:cxnSp>
            <p:nvCxnSpPr>
              <p:cNvPr id="23621" name="AutoShape 69"/>
              <p:cNvCxnSpPr>
                <a:cxnSpLocks noChangeShapeType="1"/>
              </p:cNvCxnSpPr>
              <p:nvPr/>
            </p:nvCxnSpPr>
            <p:spPr bwMode="auto">
              <a:xfrm>
                <a:off x="6700" y="1633"/>
                <a:ext cx="12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22" name="AutoShape 70"/>
              <p:cNvCxnSpPr>
                <a:cxnSpLocks noChangeShapeType="1"/>
              </p:cNvCxnSpPr>
              <p:nvPr/>
            </p:nvCxnSpPr>
            <p:spPr bwMode="auto">
              <a:xfrm>
                <a:off x="6764" y="1571"/>
                <a:ext cx="1" cy="13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3623" name="Group 71"/>
            <p:cNvGrpSpPr>
              <a:grpSpLocks/>
            </p:cNvGrpSpPr>
            <p:nvPr/>
          </p:nvGrpSpPr>
          <p:grpSpPr bwMode="auto">
            <a:xfrm>
              <a:off x="7880" y="1949"/>
              <a:ext cx="101" cy="109"/>
              <a:chOff x="6700" y="1571"/>
              <a:chExt cx="122" cy="131"/>
            </a:xfrm>
          </p:grpSpPr>
          <p:cxnSp>
            <p:nvCxnSpPr>
              <p:cNvPr id="23624" name="AutoShape 72"/>
              <p:cNvCxnSpPr>
                <a:cxnSpLocks noChangeShapeType="1"/>
              </p:cNvCxnSpPr>
              <p:nvPr/>
            </p:nvCxnSpPr>
            <p:spPr bwMode="auto">
              <a:xfrm>
                <a:off x="6700" y="1633"/>
                <a:ext cx="12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25" name="AutoShape 73"/>
              <p:cNvCxnSpPr>
                <a:cxnSpLocks noChangeShapeType="1"/>
              </p:cNvCxnSpPr>
              <p:nvPr/>
            </p:nvCxnSpPr>
            <p:spPr bwMode="auto">
              <a:xfrm>
                <a:off x="6764" y="1571"/>
                <a:ext cx="1" cy="13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3626" name="Group 74"/>
          <p:cNvGrpSpPr>
            <a:grpSpLocks/>
          </p:cNvGrpSpPr>
          <p:nvPr/>
        </p:nvGrpSpPr>
        <p:grpSpPr bwMode="auto">
          <a:xfrm>
            <a:off x="7000892" y="3429000"/>
            <a:ext cx="1027112" cy="608013"/>
            <a:chOff x="6466" y="2770"/>
            <a:chExt cx="1618" cy="957"/>
          </a:xfrm>
        </p:grpSpPr>
        <p:grpSp>
          <p:nvGrpSpPr>
            <p:cNvPr id="23627" name="Group 75"/>
            <p:cNvGrpSpPr>
              <a:grpSpLocks/>
            </p:cNvGrpSpPr>
            <p:nvPr/>
          </p:nvGrpSpPr>
          <p:grpSpPr bwMode="auto">
            <a:xfrm>
              <a:off x="7135" y="2770"/>
              <a:ext cx="949" cy="957"/>
              <a:chOff x="7123" y="1294"/>
              <a:chExt cx="949" cy="957"/>
            </a:xfrm>
          </p:grpSpPr>
          <p:grpSp>
            <p:nvGrpSpPr>
              <p:cNvPr id="23628" name="Group 76"/>
              <p:cNvGrpSpPr>
                <a:grpSpLocks/>
              </p:cNvGrpSpPr>
              <p:nvPr/>
            </p:nvGrpSpPr>
            <p:grpSpPr bwMode="auto">
              <a:xfrm>
                <a:off x="7123" y="1294"/>
                <a:ext cx="949" cy="957"/>
                <a:chOff x="7142" y="1388"/>
                <a:chExt cx="949" cy="957"/>
              </a:xfrm>
            </p:grpSpPr>
            <p:cxnSp>
              <p:nvCxnSpPr>
                <p:cNvPr id="23629" name="AutoShape 77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75" y="1522"/>
                  <a:ext cx="318" cy="6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0" name="AutoShape 78"/>
                <p:cNvCxnSpPr>
                  <a:cxnSpLocks noChangeShapeType="1"/>
                </p:cNvCxnSpPr>
                <p:nvPr/>
              </p:nvCxnSpPr>
              <p:spPr bwMode="auto">
                <a:xfrm>
                  <a:off x="7593" y="1522"/>
                  <a:ext cx="280" cy="6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3631" name="Oval 79"/>
                <p:cNvSpPr>
                  <a:spLocks noChangeArrowheads="1"/>
                </p:cNvSpPr>
                <p:nvPr/>
              </p:nvSpPr>
              <p:spPr bwMode="auto">
                <a:xfrm>
                  <a:off x="7184" y="2202"/>
                  <a:ext cx="143" cy="143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632" name="Oval 80"/>
                <p:cNvSpPr>
                  <a:spLocks noChangeArrowheads="1"/>
                </p:cNvSpPr>
                <p:nvPr/>
              </p:nvSpPr>
              <p:spPr bwMode="auto">
                <a:xfrm>
                  <a:off x="7821" y="2202"/>
                  <a:ext cx="143" cy="143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3633" name="AutoShape 81"/>
                <p:cNvCxnSpPr>
                  <a:cxnSpLocks noChangeShapeType="1"/>
                </p:cNvCxnSpPr>
                <p:nvPr/>
              </p:nvCxnSpPr>
              <p:spPr bwMode="auto">
                <a:xfrm>
                  <a:off x="7142" y="1522"/>
                  <a:ext cx="949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4" name="AutoShape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84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5" name="AutoShape 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75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6" name="AutoShape 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66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7" name="AutoShape 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57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8" name="AutoShape 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8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39" name="AutoShape 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39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0" name="AutoShape 88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30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1" name="AutoShape 8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912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2" name="AutoShape 9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821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3" name="AutoShape 91"/>
                <p:cNvCxnSpPr>
                  <a:cxnSpLocks noChangeShapeType="1"/>
                </p:cNvCxnSpPr>
                <p:nvPr/>
              </p:nvCxnSpPr>
              <p:spPr bwMode="auto">
                <a:xfrm flipH="1">
                  <a:off x="8000" y="1388"/>
                  <a:ext cx="91" cy="134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3644" name="Group 92"/>
              <p:cNvGrpSpPr>
                <a:grpSpLocks/>
              </p:cNvGrpSpPr>
              <p:nvPr/>
            </p:nvGrpSpPr>
            <p:grpSpPr bwMode="auto">
              <a:xfrm>
                <a:off x="7123" y="1949"/>
                <a:ext cx="101" cy="109"/>
                <a:chOff x="6700" y="1571"/>
                <a:chExt cx="122" cy="131"/>
              </a:xfrm>
            </p:grpSpPr>
            <p:cxnSp>
              <p:nvCxnSpPr>
                <p:cNvPr id="23645" name="AutoShape 93"/>
                <p:cNvCxnSpPr>
                  <a:cxnSpLocks noChangeShapeType="1"/>
                </p:cNvCxnSpPr>
                <p:nvPr/>
              </p:nvCxnSpPr>
              <p:spPr bwMode="auto">
                <a:xfrm>
                  <a:off x="6700" y="1633"/>
                  <a:ext cx="12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6" name="AutoShape 94"/>
                <p:cNvCxnSpPr>
                  <a:cxnSpLocks noChangeShapeType="1"/>
                </p:cNvCxnSpPr>
                <p:nvPr/>
              </p:nvCxnSpPr>
              <p:spPr bwMode="auto">
                <a:xfrm>
                  <a:off x="6764" y="1571"/>
                  <a:ext cx="1" cy="13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3647" name="Group 95"/>
              <p:cNvGrpSpPr>
                <a:grpSpLocks/>
              </p:cNvGrpSpPr>
              <p:nvPr/>
            </p:nvGrpSpPr>
            <p:grpSpPr bwMode="auto">
              <a:xfrm>
                <a:off x="7880" y="1949"/>
                <a:ext cx="101" cy="109"/>
                <a:chOff x="6700" y="1571"/>
                <a:chExt cx="122" cy="131"/>
              </a:xfrm>
            </p:grpSpPr>
            <p:cxnSp>
              <p:nvCxnSpPr>
                <p:cNvPr id="23648" name="AutoShape 96"/>
                <p:cNvCxnSpPr>
                  <a:cxnSpLocks noChangeShapeType="1"/>
                </p:cNvCxnSpPr>
                <p:nvPr/>
              </p:nvCxnSpPr>
              <p:spPr bwMode="auto">
                <a:xfrm>
                  <a:off x="6700" y="1633"/>
                  <a:ext cx="12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49" name="AutoShape 97"/>
                <p:cNvCxnSpPr>
                  <a:cxnSpLocks noChangeShapeType="1"/>
                </p:cNvCxnSpPr>
                <p:nvPr/>
              </p:nvCxnSpPr>
              <p:spPr bwMode="auto">
                <a:xfrm>
                  <a:off x="6764" y="1571"/>
                  <a:ext cx="1" cy="13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23650" name="Text Box 98"/>
            <p:cNvSpPr txBox="1">
              <a:spLocks noChangeArrowheads="1"/>
            </p:cNvSpPr>
            <p:nvPr/>
          </p:nvSpPr>
          <p:spPr bwMode="auto">
            <a:xfrm>
              <a:off x="6466" y="2932"/>
              <a:ext cx="669" cy="47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1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rPr>
                <a:t>v=0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53" name="Прямая соединительная линия 152"/>
          <p:cNvCxnSpPr/>
          <p:nvPr/>
        </p:nvCxnSpPr>
        <p:spPr>
          <a:xfrm rot="5400000">
            <a:off x="4429918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5400000">
            <a:off x="6358744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5400000">
            <a:off x="2286778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Управляющая кнопка: в начало 153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Управляющая кнопка: далее 156">
            <a:hlinkClick r:id="" action="ppaction://hlinkshowjump?jump=nextslide" highlightClick="1"/>
          </p:cNvPr>
          <p:cNvSpPr/>
          <p:nvPr/>
        </p:nvSpPr>
        <p:spPr>
          <a:xfrm>
            <a:off x="1000100" y="6429396"/>
            <a:ext cx="428628" cy="142876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214291"/>
            <a:ext cx="4038600" cy="6082174"/>
          </a:xfrm>
        </p:spPr>
        <p:txBody>
          <a:bodyPr>
            <a:noAutofit/>
          </a:bodyPr>
          <a:lstStyle/>
          <a:p>
            <a:pPr marL="571500" indent="-5715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romanUcPeriod" startAt="2"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Выберите</a:t>
            </a:r>
            <a:endParaRPr lang="ru-RU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 lvl="0">
              <a:buClrTx/>
              <a:buSzPct val="100000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инерциальную систему отсчета</a:t>
            </a:r>
          </a:p>
          <a:p>
            <a:pPr lvl="0">
              <a:buClrTx/>
              <a:buSzPct val="100000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удобные направления координатных осей</a:t>
            </a:r>
          </a:p>
          <a:p>
            <a:pPr marL="640080" lvl="0" indent="-571500">
              <a:buClr>
                <a:schemeClr val="tx2">
                  <a:lumMod val="50000"/>
                </a:schemeClr>
              </a:buClr>
              <a:buFont typeface="+mj-lt"/>
              <a:buAutoNum type="romanUcPeriod" startAt="3"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Запишите</a:t>
            </a:r>
          </a:p>
          <a:p>
            <a:pPr lvl="0">
              <a:buClrTx/>
              <a:buSzPct val="100000"/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второй закон Ньютона в векторной форме для каждого тела </a:t>
            </a:r>
          </a:p>
          <a:p>
            <a:pPr lvl="0">
              <a:buClrTx/>
              <a:buSzPct val="100000"/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формулы для определения сил</a:t>
            </a:r>
          </a:p>
          <a:p>
            <a:pPr lvl="0">
              <a:buClrTx/>
              <a:buSzPct val="100000"/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все векторные  равенства в проекциях на выбранные оси координат </a:t>
            </a:r>
          </a:p>
          <a:p>
            <a:pPr>
              <a:buClrTx/>
              <a:buSzPct val="100000"/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chemeClr val="bg1"/>
                </a:solidFill>
                <a:latin typeface="Century Schoolbook" pitchFamily="18" charset="0"/>
              </a:rPr>
              <a:t>если необходимо, основные уравнения кинематики в проекциях на оси координат</a:t>
            </a:r>
          </a:p>
          <a:p>
            <a:pPr marL="582930" lvl="0" indent="-514350">
              <a:buClr>
                <a:schemeClr val="tx2">
                  <a:lumMod val="50000"/>
                </a:schemeClr>
              </a:buClr>
              <a:buNone/>
            </a:pP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285728"/>
            <a:ext cx="4357718" cy="6082174"/>
          </a:xfrm>
        </p:spPr>
        <p:txBody>
          <a:bodyPr>
            <a:normAutofit fontScale="85000" lnSpcReduction="10000"/>
          </a:bodyPr>
          <a:lstStyle/>
          <a:p>
            <a:endParaRPr lang="ru-RU" sz="1600" b="1" i="1" dirty="0" smtClean="0"/>
          </a:p>
          <a:p>
            <a:endParaRPr lang="ru-RU" sz="1600" b="1" i="1" dirty="0" smtClean="0"/>
          </a:p>
          <a:p>
            <a:endParaRPr lang="ru-RU" sz="1600" b="1" i="1" dirty="0" smtClean="0"/>
          </a:p>
          <a:p>
            <a:endParaRPr lang="ru-RU" sz="1600" b="1" i="1" dirty="0" smtClean="0"/>
          </a:p>
          <a:p>
            <a:endParaRPr lang="ru-RU" sz="1600" b="1" i="1" dirty="0" smtClean="0"/>
          </a:p>
          <a:p>
            <a:endParaRPr lang="ru-RU" sz="1600" b="1" i="1" dirty="0" smtClean="0"/>
          </a:p>
          <a:p>
            <a:pPr>
              <a:buNone/>
            </a:pPr>
            <a:endParaRPr lang="ru-RU" sz="1600" b="1" i="1" dirty="0" smtClean="0"/>
          </a:p>
          <a:p>
            <a:pPr>
              <a:buNone/>
            </a:pPr>
            <a:endParaRPr lang="ru-RU" sz="400" b="1" i="1" dirty="0" smtClean="0"/>
          </a:p>
          <a:p>
            <a:pPr>
              <a:buNone/>
            </a:pPr>
            <a:endParaRPr lang="ru-RU" sz="1400" b="1" i="1" dirty="0" smtClean="0"/>
          </a:p>
          <a:p>
            <a:pPr>
              <a:buClr>
                <a:schemeClr val="tx1"/>
              </a:buClr>
              <a:buNone/>
            </a:pP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mg 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N 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baseline="-25000" dirty="0" err="1" smtClean="0">
                <a:solidFill>
                  <a:schemeClr val="bg1"/>
                </a:solidFill>
                <a:latin typeface="Book Antiqua" pitchFamily="18" charset="0"/>
              </a:rPr>
              <a:t>тр</a:t>
            </a:r>
            <a:r>
              <a:rPr lang="ru-RU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=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ma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             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 mg +T +F</a:t>
            </a:r>
            <a:r>
              <a:rPr lang="ru-RU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к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= 0</a:t>
            </a:r>
            <a:endParaRPr lang="ru-RU" sz="19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ru-RU" sz="19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ru-RU" sz="19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     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baseline="-25000" dirty="0" err="1" smtClean="0">
                <a:solidFill>
                  <a:schemeClr val="bg1"/>
                </a:solidFill>
                <a:latin typeface="Book Antiqua" pitchFamily="18" charset="0"/>
              </a:rPr>
              <a:t>тр</a:t>
            </a:r>
            <a:r>
              <a:rPr lang="ru-RU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=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μN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                           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к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=k∙q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1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q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2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/r</a:t>
            </a:r>
            <a:r>
              <a:rPr lang="en-US" sz="1900" b="1" i="1" baseline="30000" dirty="0" smtClean="0">
                <a:solidFill>
                  <a:schemeClr val="bg1"/>
                </a:solidFill>
                <a:latin typeface="Book Antiqua" pitchFamily="18" charset="0"/>
              </a:rPr>
              <a:t>2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endParaRPr lang="ru-RU" sz="19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ru-RU" sz="13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ОХ: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-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mg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∙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sinα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-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baseline="-25000" dirty="0" err="1" smtClean="0">
                <a:solidFill>
                  <a:schemeClr val="bg1"/>
                </a:solidFill>
                <a:latin typeface="Book Antiqua" pitchFamily="18" charset="0"/>
              </a:rPr>
              <a:t>тр</a:t>
            </a:r>
            <a:r>
              <a:rPr lang="ru-RU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=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ma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  ОХ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: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F</a:t>
            </a:r>
            <a:r>
              <a:rPr lang="ru-RU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к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- 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T∙sinα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 = 0</a:t>
            </a:r>
            <a:endParaRPr lang="ru-RU" sz="19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ОУ: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N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-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mg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∙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cosα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=0             ОУ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:mg - 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T∙cosα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 =0</a:t>
            </a:r>
            <a:endParaRPr lang="ru-RU" sz="19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Clr>
                <a:schemeClr val="tx1"/>
              </a:buClr>
              <a:buNone/>
            </a:pPr>
            <a:r>
              <a:rPr lang="ru-RU" sz="1900" b="1" i="1" dirty="0" smtClean="0">
                <a:solidFill>
                  <a:schemeClr val="bg1"/>
                </a:solidFill>
              </a:rPr>
              <a:t>          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v</a:t>
            </a:r>
            <a:r>
              <a:rPr lang="en-US" sz="1900" b="1" i="1" baseline="-25000" dirty="0" err="1" smtClean="0">
                <a:solidFill>
                  <a:schemeClr val="bg1"/>
                </a:solidFill>
                <a:latin typeface="Book Antiqua" pitchFamily="18" charset="0"/>
              </a:rPr>
              <a:t>x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=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v</a:t>
            </a:r>
            <a:r>
              <a:rPr lang="ru-RU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0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x</a:t>
            </a: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a</a:t>
            </a:r>
            <a:r>
              <a:rPr lang="en-US" sz="1900" b="1" i="1" baseline="-25000" dirty="0" err="1" smtClean="0">
                <a:solidFill>
                  <a:schemeClr val="bg1"/>
                </a:solidFill>
                <a:latin typeface="Book Antiqua" pitchFamily="18" charset="0"/>
              </a:rPr>
              <a:t>x</a:t>
            </a:r>
            <a:r>
              <a:rPr lang="en-US" sz="1900" b="1" i="1" dirty="0" err="1" smtClean="0">
                <a:solidFill>
                  <a:schemeClr val="bg1"/>
                </a:solidFill>
                <a:latin typeface="Book Antiqua" pitchFamily="18" charset="0"/>
              </a:rPr>
              <a:t>t</a:t>
            </a:r>
            <a:endParaRPr lang="ru-RU" sz="19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ru-RU" sz="1900" b="1" i="1" dirty="0" smtClean="0">
                <a:solidFill>
                  <a:schemeClr val="bg1"/>
                </a:solidFill>
                <a:latin typeface="Book Antiqua" pitchFamily="18" charset="0"/>
              </a:rPr>
              <a:t>        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x=x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0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+v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0x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t+a</a:t>
            </a:r>
            <a:r>
              <a:rPr lang="en-US" sz="1900" b="1" i="1" baseline="-25000" dirty="0" smtClean="0">
                <a:solidFill>
                  <a:schemeClr val="bg1"/>
                </a:solidFill>
                <a:latin typeface="Book Antiqua" pitchFamily="18" charset="0"/>
              </a:rPr>
              <a:t>x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t</a:t>
            </a:r>
            <a:r>
              <a:rPr lang="en-US" sz="1900" b="1" i="1" baseline="30000" dirty="0" smtClean="0">
                <a:solidFill>
                  <a:schemeClr val="bg1"/>
                </a:solidFill>
                <a:latin typeface="Book Antiqua" pitchFamily="18" charset="0"/>
              </a:rPr>
              <a:t>2</a:t>
            </a:r>
            <a:r>
              <a:rPr lang="en-US" sz="1900" b="1" i="1" dirty="0" smtClean="0">
                <a:solidFill>
                  <a:schemeClr val="bg1"/>
                </a:solidFill>
                <a:latin typeface="Book Antiqua" pitchFamily="18" charset="0"/>
              </a:rPr>
              <a:t>/ 2</a:t>
            </a:r>
            <a:endParaRPr lang="ru-RU" sz="1900" b="1" dirty="0" smtClean="0">
              <a:solidFill>
                <a:schemeClr val="bg1"/>
              </a:solidFill>
              <a:latin typeface="Book Antiqua" pitchFamily="18" charset="0"/>
            </a:endParaRPr>
          </a:p>
        </p:txBody>
      </p:sp>
      <p:cxnSp>
        <p:nvCxnSpPr>
          <p:cNvPr id="153" name="Прямая соединительная линия 152"/>
          <p:cNvCxnSpPr/>
          <p:nvPr/>
        </p:nvCxnSpPr>
        <p:spPr>
          <a:xfrm rot="5400000">
            <a:off x="3894133" y="3321049"/>
            <a:ext cx="6072230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5400000">
            <a:off x="5787240" y="3285330"/>
            <a:ext cx="614366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5400000">
            <a:off x="1571604" y="3286124"/>
            <a:ext cx="614366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4787900" y="765175"/>
            <a:ext cx="1817688" cy="1270000"/>
            <a:chOff x="3545" y="6454"/>
            <a:chExt cx="2863" cy="2002"/>
          </a:xfrm>
        </p:grpSpPr>
        <p:grpSp>
          <p:nvGrpSpPr>
            <p:cNvPr id="24579" name="Group 3"/>
            <p:cNvGrpSpPr>
              <a:grpSpLocks/>
            </p:cNvGrpSpPr>
            <p:nvPr/>
          </p:nvGrpSpPr>
          <p:grpSpPr bwMode="auto">
            <a:xfrm>
              <a:off x="3815" y="6454"/>
              <a:ext cx="2277" cy="2002"/>
              <a:chOff x="3815" y="6454"/>
              <a:chExt cx="2277" cy="2002"/>
            </a:xfrm>
          </p:grpSpPr>
          <p:grpSp>
            <p:nvGrpSpPr>
              <p:cNvPr id="24580" name="Group 4"/>
              <p:cNvGrpSpPr>
                <a:grpSpLocks/>
              </p:cNvGrpSpPr>
              <p:nvPr/>
            </p:nvGrpSpPr>
            <p:grpSpPr bwMode="auto">
              <a:xfrm>
                <a:off x="5540" y="6454"/>
                <a:ext cx="552" cy="463"/>
                <a:chOff x="5477" y="3879"/>
                <a:chExt cx="552" cy="463"/>
              </a:xfrm>
            </p:grpSpPr>
            <p:cxnSp>
              <p:nvCxnSpPr>
                <p:cNvPr id="24581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483" y="4120"/>
                  <a:ext cx="546" cy="22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med" len="lg"/>
                </a:ln>
              </p:spPr>
            </p:cxnSp>
            <p:sp>
              <p:nvSpPr>
                <p:cNvPr id="24582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5477" y="3879"/>
                  <a:ext cx="338" cy="442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1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v</a:t>
                  </a:r>
                  <a:endPara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583" name="AutoShape 7"/>
                <p:cNvCxnSpPr>
                  <a:cxnSpLocks noChangeShapeType="1"/>
                </p:cNvCxnSpPr>
                <p:nvPr/>
              </p:nvCxnSpPr>
              <p:spPr bwMode="auto">
                <a:xfrm flipH="1">
                  <a:off x="5640" y="4006"/>
                  <a:ext cx="129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</p:grpSp>
          <p:grpSp>
            <p:nvGrpSpPr>
              <p:cNvPr id="24584" name="Group 8"/>
              <p:cNvGrpSpPr>
                <a:grpSpLocks/>
              </p:cNvGrpSpPr>
              <p:nvPr/>
            </p:nvGrpSpPr>
            <p:grpSpPr bwMode="auto">
              <a:xfrm>
                <a:off x="3815" y="6518"/>
                <a:ext cx="2214" cy="1938"/>
                <a:chOff x="3818" y="3922"/>
                <a:chExt cx="2214" cy="1938"/>
              </a:xfrm>
            </p:grpSpPr>
            <p:grpSp>
              <p:nvGrpSpPr>
                <p:cNvPr id="24585" name="Group 9"/>
                <p:cNvGrpSpPr>
                  <a:grpSpLocks/>
                </p:cNvGrpSpPr>
                <p:nvPr/>
              </p:nvGrpSpPr>
              <p:grpSpPr bwMode="auto">
                <a:xfrm>
                  <a:off x="3885" y="4542"/>
                  <a:ext cx="2147" cy="842"/>
                  <a:chOff x="3885" y="1522"/>
                  <a:chExt cx="2147" cy="842"/>
                </a:xfrm>
              </p:grpSpPr>
              <p:grpSp>
                <p:nvGrpSpPr>
                  <p:cNvPr id="2458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885" y="1522"/>
                    <a:ext cx="2147" cy="842"/>
                    <a:chOff x="3885" y="1522"/>
                    <a:chExt cx="2147" cy="842"/>
                  </a:xfrm>
                </p:grpSpPr>
                <p:sp>
                  <p:nvSpPr>
                    <p:cNvPr id="24587" name="AutoShape 11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538" y="869"/>
                      <a:ext cx="842" cy="2147"/>
                    </a:xfrm>
                    <a:prstGeom prst="rtTriangle">
                      <a:avLst/>
                    </a:prstGeom>
                    <a:solidFill>
                      <a:srgbClr val="F2F2F2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4588" name="Rectangle 12"/>
                    <p:cNvSpPr>
                      <a:spLocks noChangeArrowheads="1"/>
                    </p:cNvSpPr>
                    <p:nvPr/>
                  </p:nvSpPr>
                  <p:spPr bwMode="auto">
                    <a:xfrm rot="-1314659">
                      <a:off x="4921" y="1632"/>
                      <a:ext cx="362" cy="24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4589" name="Arc 13"/>
                    <p:cNvSpPr>
                      <a:spLocks/>
                    </p:cNvSpPr>
                    <p:nvPr/>
                  </p:nvSpPr>
                  <p:spPr bwMode="auto">
                    <a:xfrm rot="2627056">
                      <a:off x="4279" y="2217"/>
                      <a:ext cx="137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24590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16" y="2058"/>
                    <a:ext cx="429" cy="306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α</a:t>
                    </a: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4591" name="Group 15"/>
                <p:cNvGrpSpPr>
                  <a:grpSpLocks/>
                </p:cNvGrpSpPr>
                <p:nvPr/>
              </p:nvGrpSpPr>
              <p:grpSpPr bwMode="auto">
                <a:xfrm>
                  <a:off x="3818" y="3922"/>
                  <a:ext cx="2186" cy="1938"/>
                  <a:chOff x="3818" y="3922"/>
                  <a:chExt cx="2186" cy="1938"/>
                </a:xfrm>
              </p:grpSpPr>
              <p:grpSp>
                <p:nvGrpSpPr>
                  <p:cNvPr id="24592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5244" y="4338"/>
                    <a:ext cx="760" cy="422"/>
                    <a:chOff x="4204" y="4290"/>
                    <a:chExt cx="760" cy="422"/>
                  </a:xfrm>
                </p:grpSpPr>
                <p:sp>
                  <p:nvSpPr>
                    <p:cNvPr id="24593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4" y="4290"/>
                      <a:ext cx="760" cy="422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24594" name="AutoShape 1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23" y="4363"/>
                      <a:ext cx="191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24595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5028" y="5360"/>
                    <a:ext cx="700" cy="500"/>
                    <a:chOff x="5035" y="5372"/>
                    <a:chExt cx="700" cy="500"/>
                  </a:xfrm>
                </p:grpSpPr>
                <p:sp>
                  <p:nvSpPr>
                    <p:cNvPr id="24596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35" y="5372"/>
                      <a:ext cx="700" cy="50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mg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24597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342" y="5484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2459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663" y="3922"/>
                    <a:ext cx="700" cy="399"/>
                    <a:chOff x="4674" y="3931"/>
                    <a:chExt cx="700" cy="399"/>
                  </a:xfrm>
                </p:grpSpPr>
                <p:sp>
                  <p:nvSpPr>
                    <p:cNvPr id="24599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674" y="3931"/>
                      <a:ext cx="700" cy="399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 N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24600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920" y="4014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cxnSp>
                <p:nvCxnSpPr>
                  <p:cNvPr id="24601" name="AutoShape 25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799" y="4629"/>
                    <a:ext cx="673" cy="27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sm" len="med"/>
                    <a:tailEnd type="stealth" w="sm" len="med"/>
                  </a:ln>
                </p:spPr>
              </p:cxnSp>
              <p:cxnSp>
                <p:nvCxnSpPr>
                  <p:cNvPr id="24602" name="AutoShape 2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4809" y="4079"/>
                    <a:ext cx="298" cy="68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sm" len="med"/>
                  </a:ln>
                </p:spPr>
              </p:cxnSp>
              <p:cxnSp>
                <p:nvCxnSpPr>
                  <p:cNvPr id="24603" name="AutoShape 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112" y="4781"/>
                    <a:ext cx="0" cy="8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</p:spPr>
              </p:cxnSp>
              <p:grpSp>
                <p:nvGrpSpPr>
                  <p:cNvPr id="24604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4450" y="4714"/>
                    <a:ext cx="760" cy="422"/>
                    <a:chOff x="4204" y="4290"/>
                    <a:chExt cx="760" cy="422"/>
                  </a:xfrm>
                </p:grpSpPr>
                <p:sp>
                  <p:nvSpPr>
                    <p:cNvPr id="24605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4" y="4290"/>
                      <a:ext cx="760" cy="422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r>
                        <a:rPr kumimoji="0" lang="ru-RU" sz="11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24606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23" y="4363"/>
                      <a:ext cx="191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2460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3818" y="4629"/>
                    <a:ext cx="392" cy="465"/>
                    <a:chOff x="3818" y="4629"/>
                    <a:chExt cx="392" cy="465"/>
                  </a:xfrm>
                </p:grpSpPr>
                <p:sp>
                  <p:nvSpPr>
                    <p:cNvPr id="24608" name="Text Box 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02" y="4629"/>
                      <a:ext cx="210" cy="421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a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24609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008" y="4743"/>
                      <a:ext cx="129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 type="stealth" w="sm" len="sm"/>
                      <a:tailEnd/>
                    </a:ln>
                  </p:spPr>
                </p:cxnSp>
                <p:cxnSp>
                  <p:nvCxnSpPr>
                    <p:cNvPr id="24610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3818" y="4920"/>
                      <a:ext cx="392" cy="174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</p:spPr>
                </p:cxnSp>
              </p:grpSp>
            </p:grpSp>
          </p:grpSp>
        </p:grpSp>
        <p:grpSp>
          <p:nvGrpSpPr>
            <p:cNvPr id="24611" name="Group 35"/>
            <p:cNvGrpSpPr>
              <a:grpSpLocks/>
            </p:cNvGrpSpPr>
            <p:nvPr/>
          </p:nvGrpSpPr>
          <p:grpSpPr bwMode="auto">
            <a:xfrm>
              <a:off x="3545" y="6695"/>
              <a:ext cx="2863" cy="1268"/>
              <a:chOff x="3545" y="6712"/>
              <a:chExt cx="2863" cy="1268"/>
            </a:xfrm>
          </p:grpSpPr>
          <p:cxnSp>
            <p:nvCxnSpPr>
              <p:cNvPr id="24612" name="AutoShape 36"/>
              <p:cNvCxnSpPr>
                <a:cxnSpLocks noChangeShapeType="1"/>
              </p:cNvCxnSpPr>
              <p:nvPr/>
            </p:nvCxnSpPr>
            <p:spPr bwMode="auto">
              <a:xfrm flipV="1">
                <a:off x="3899" y="7056"/>
                <a:ext cx="2339" cy="92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24613" name="AutoShape 37"/>
              <p:cNvCxnSpPr>
                <a:cxnSpLocks noChangeShapeType="1"/>
              </p:cNvCxnSpPr>
              <p:nvPr/>
            </p:nvCxnSpPr>
            <p:spPr bwMode="auto">
              <a:xfrm flipH="1" flipV="1">
                <a:off x="3698" y="7646"/>
                <a:ext cx="184" cy="33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24614" name="Text Box 38"/>
              <p:cNvSpPr txBox="1">
                <a:spLocks noChangeArrowheads="1"/>
              </p:cNvSpPr>
              <p:nvPr/>
            </p:nvSpPr>
            <p:spPr bwMode="auto">
              <a:xfrm>
                <a:off x="5980" y="6712"/>
                <a:ext cx="428" cy="4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15" name="Text Box 39"/>
              <p:cNvSpPr txBox="1">
                <a:spLocks noChangeArrowheads="1"/>
              </p:cNvSpPr>
              <p:nvPr/>
            </p:nvSpPr>
            <p:spPr bwMode="auto">
              <a:xfrm>
                <a:off x="3545" y="7264"/>
                <a:ext cx="428" cy="4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4616" name="Group 40"/>
          <p:cNvGrpSpPr>
            <a:grpSpLocks/>
          </p:cNvGrpSpPr>
          <p:nvPr/>
        </p:nvGrpSpPr>
        <p:grpSpPr bwMode="auto">
          <a:xfrm>
            <a:off x="7019925" y="549275"/>
            <a:ext cx="1390650" cy="1550988"/>
            <a:chOff x="6496" y="5957"/>
            <a:chExt cx="2189" cy="2444"/>
          </a:xfrm>
        </p:grpSpPr>
        <p:cxnSp>
          <p:nvCxnSpPr>
            <p:cNvPr id="24617" name="AutoShape 41"/>
            <p:cNvCxnSpPr>
              <a:cxnSpLocks noChangeShapeType="1"/>
            </p:cNvCxnSpPr>
            <p:nvPr/>
          </p:nvCxnSpPr>
          <p:spPr bwMode="auto">
            <a:xfrm flipH="1">
              <a:off x="7620" y="6300"/>
              <a:ext cx="12" cy="19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</p:spPr>
        </p:cxnSp>
        <p:cxnSp>
          <p:nvCxnSpPr>
            <p:cNvPr id="24618" name="AutoShape 42"/>
            <p:cNvCxnSpPr>
              <a:cxnSpLocks noChangeShapeType="1"/>
            </p:cNvCxnSpPr>
            <p:nvPr/>
          </p:nvCxnSpPr>
          <p:spPr bwMode="auto">
            <a:xfrm flipH="1">
              <a:off x="6584" y="6300"/>
              <a:ext cx="104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</p:spPr>
        </p:cxnSp>
        <p:grpSp>
          <p:nvGrpSpPr>
            <p:cNvPr id="24619" name="Group 43"/>
            <p:cNvGrpSpPr>
              <a:grpSpLocks/>
            </p:cNvGrpSpPr>
            <p:nvPr/>
          </p:nvGrpSpPr>
          <p:grpSpPr bwMode="auto">
            <a:xfrm>
              <a:off x="6614" y="6166"/>
              <a:ext cx="2071" cy="1712"/>
              <a:chOff x="6580" y="4141"/>
              <a:chExt cx="2071" cy="1712"/>
            </a:xfrm>
          </p:grpSpPr>
          <p:grpSp>
            <p:nvGrpSpPr>
              <p:cNvPr id="24620" name="Group 44"/>
              <p:cNvGrpSpPr>
                <a:grpSpLocks/>
              </p:cNvGrpSpPr>
              <p:nvPr/>
            </p:nvGrpSpPr>
            <p:grpSpPr bwMode="auto">
              <a:xfrm>
                <a:off x="6964" y="4141"/>
                <a:ext cx="1202" cy="1394"/>
                <a:chOff x="6964" y="4141"/>
                <a:chExt cx="1202" cy="1394"/>
              </a:xfrm>
            </p:grpSpPr>
            <p:grpSp>
              <p:nvGrpSpPr>
                <p:cNvPr id="24621" name="Group 45"/>
                <p:cNvGrpSpPr>
                  <a:grpSpLocks/>
                </p:cNvGrpSpPr>
                <p:nvPr/>
              </p:nvGrpSpPr>
              <p:grpSpPr bwMode="auto">
                <a:xfrm>
                  <a:off x="7147" y="4141"/>
                  <a:ext cx="949" cy="957"/>
                  <a:chOff x="7123" y="1294"/>
                  <a:chExt cx="949" cy="957"/>
                </a:xfrm>
              </p:grpSpPr>
              <p:grpSp>
                <p:nvGrpSpPr>
                  <p:cNvPr id="2462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7123" y="1294"/>
                    <a:ext cx="949" cy="957"/>
                    <a:chOff x="7142" y="1388"/>
                    <a:chExt cx="949" cy="957"/>
                  </a:xfrm>
                </p:grpSpPr>
                <p:cxnSp>
                  <p:nvCxnSpPr>
                    <p:cNvPr id="24623" name="AutoShape 47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275" y="1522"/>
                      <a:ext cx="318" cy="69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24" name="AutoShape 4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593" y="1522"/>
                      <a:ext cx="280" cy="69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4625" name="Oval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84" y="2202"/>
                      <a:ext cx="143" cy="143"/>
                    </a:xfrm>
                    <a:prstGeom prst="ellipse">
                      <a:avLst/>
                    </a:prstGeom>
                    <a:solidFill>
                      <a:srgbClr val="F2F2F2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4626" name="Oval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21" y="2202"/>
                      <a:ext cx="143" cy="143"/>
                    </a:xfrm>
                    <a:prstGeom prst="ellipse">
                      <a:avLst/>
                    </a:prstGeom>
                    <a:solidFill>
                      <a:srgbClr val="F2F2F2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p:txBody>
                </p:sp>
                <p:cxnSp>
                  <p:nvCxnSpPr>
                    <p:cNvPr id="24627" name="AutoShape 5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142" y="1522"/>
                      <a:ext cx="949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28" name="AutoShape 52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184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29" name="AutoShape 53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275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0" name="AutoShape 54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366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1" name="AutoShape 5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457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2" name="AutoShape 56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548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3" name="AutoShape 57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639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4" name="AutoShape 58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730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5" name="AutoShape 59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912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6" name="AutoShape 60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821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37" name="AutoShape 6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8000" y="1388"/>
                      <a:ext cx="91" cy="134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24638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7123" y="1949"/>
                    <a:ext cx="101" cy="109"/>
                    <a:chOff x="6700" y="1571"/>
                    <a:chExt cx="122" cy="131"/>
                  </a:xfrm>
                </p:grpSpPr>
                <p:cxnSp>
                  <p:nvCxnSpPr>
                    <p:cNvPr id="24639" name="AutoShape 6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700" y="1633"/>
                      <a:ext cx="122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40" name="AutoShape 6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764" y="1571"/>
                      <a:ext cx="1" cy="13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2464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7880" y="1949"/>
                    <a:ext cx="101" cy="109"/>
                    <a:chOff x="6700" y="1571"/>
                    <a:chExt cx="122" cy="131"/>
                  </a:xfrm>
                </p:grpSpPr>
                <p:cxnSp>
                  <p:nvCxnSpPr>
                    <p:cNvPr id="24642" name="AutoShape 6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700" y="1633"/>
                      <a:ext cx="122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643" name="AutoShape 6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764" y="1571"/>
                      <a:ext cx="1" cy="13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cxnSp>
              <p:nvCxnSpPr>
                <p:cNvPr id="24644" name="AutoShape 68"/>
                <p:cNvCxnSpPr>
                  <a:cxnSpLocks noChangeShapeType="1"/>
                </p:cNvCxnSpPr>
                <p:nvPr/>
              </p:nvCxnSpPr>
              <p:spPr bwMode="auto">
                <a:xfrm>
                  <a:off x="7904" y="5028"/>
                  <a:ext cx="0" cy="507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  <p:cxnSp>
              <p:nvCxnSpPr>
                <p:cNvPr id="24645" name="AutoShape 69"/>
                <p:cNvCxnSpPr>
                  <a:cxnSpLocks noChangeShapeType="1"/>
                </p:cNvCxnSpPr>
                <p:nvPr/>
              </p:nvCxnSpPr>
              <p:spPr bwMode="auto">
                <a:xfrm>
                  <a:off x="7253" y="5028"/>
                  <a:ext cx="1" cy="507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  <p:cxnSp>
              <p:nvCxnSpPr>
                <p:cNvPr id="24646" name="AutoShape 70"/>
                <p:cNvCxnSpPr>
                  <a:cxnSpLocks noChangeShapeType="1"/>
                </p:cNvCxnSpPr>
                <p:nvPr/>
              </p:nvCxnSpPr>
              <p:spPr bwMode="auto">
                <a:xfrm flipV="1">
                  <a:off x="7253" y="4669"/>
                  <a:ext cx="160" cy="358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  <p:cxnSp>
              <p:nvCxnSpPr>
                <p:cNvPr id="24647" name="AutoShape 71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7762" y="4669"/>
                  <a:ext cx="143" cy="359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  <p:cxnSp>
              <p:nvCxnSpPr>
                <p:cNvPr id="24648" name="AutoShape 72"/>
                <p:cNvCxnSpPr>
                  <a:cxnSpLocks noChangeShapeType="1"/>
                </p:cNvCxnSpPr>
                <p:nvPr/>
              </p:nvCxnSpPr>
              <p:spPr bwMode="auto">
                <a:xfrm>
                  <a:off x="7904" y="5026"/>
                  <a:ext cx="26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  <p:cxnSp>
              <p:nvCxnSpPr>
                <p:cNvPr id="24649" name="AutoShape 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6964" y="5025"/>
                  <a:ext cx="290" cy="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50" name="Group 74"/>
              <p:cNvGrpSpPr>
                <a:grpSpLocks/>
              </p:cNvGrpSpPr>
              <p:nvPr/>
            </p:nvGrpSpPr>
            <p:grpSpPr bwMode="auto">
              <a:xfrm>
                <a:off x="6580" y="4905"/>
                <a:ext cx="555" cy="450"/>
                <a:chOff x="8346" y="4905"/>
                <a:chExt cx="555" cy="450"/>
              </a:xfrm>
            </p:grpSpPr>
            <p:sp>
              <p:nvSpPr>
                <p:cNvPr id="24651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8346" y="4905"/>
                  <a:ext cx="555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F</a:t>
                  </a:r>
                  <a:r>
                    <a:rPr kumimoji="0" lang="ru-RU" sz="1100" b="1" i="1" u="none" strike="noStrike" cap="none" normalizeH="0" baseline="-2500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к</a:t>
                  </a:r>
                  <a:endParaRPr kumimoji="0" lang="ru-RU" sz="1100" b="1" i="0" u="none" strike="noStrike" cap="none" normalizeH="0" baseline="-2500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52" name="AutoShape 76"/>
                <p:cNvCxnSpPr>
                  <a:cxnSpLocks noChangeShapeType="1"/>
                </p:cNvCxnSpPr>
                <p:nvPr/>
              </p:nvCxnSpPr>
              <p:spPr bwMode="auto">
                <a:xfrm>
                  <a:off x="8481" y="4983"/>
                  <a:ext cx="186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53" name="Group 77"/>
              <p:cNvGrpSpPr>
                <a:grpSpLocks/>
              </p:cNvGrpSpPr>
              <p:nvPr/>
            </p:nvGrpSpPr>
            <p:grpSpPr bwMode="auto">
              <a:xfrm>
                <a:off x="8096" y="4881"/>
                <a:ext cx="555" cy="450"/>
                <a:chOff x="8346" y="4905"/>
                <a:chExt cx="555" cy="450"/>
              </a:xfrm>
            </p:grpSpPr>
            <p:sp>
              <p:nvSpPr>
                <p:cNvPr id="24654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8346" y="4905"/>
                  <a:ext cx="555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F</a:t>
                  </a:r>
                  <a:r>
                    <a:rPr kumimoji="0" lang="ru-RU" sz="1100" b="1" i="1" u="none" strike="noStrike" cap="none" normalizeH="0" baseline="-2500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к</a:t>
                  </a:r>
                  <a:endParaRPr kumimoji="0" lang="ru-RU" sz="1100" b="1" i="0" u="none" strike="noStrike" cap="none" normalizeH="0" baseline="-2500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55" name="AutoShape 79"/>
                <p:cNvCxnSpPr>
                  <a:cxnSpLocks noChangeShapeType="1"/>
                </p:cNvCxnSpPr>
                <p:nvPr/>
              </p:nvCxnSpPr>
              <p:spPr bwMode="auto">
                <a:xfrm>
                  <a:off x="8481" y="4983"/>
                  <a:ext cx="186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56" name="Group 80"/>
              <p:cNvGrpSpPr>
                <a:grpSpLocks/>
              </p:cNvGrpSpPr>
              <p:nvPr/>
            </p:nvGrpSpPr>
            <p:grpSpPr bwMode="auto">
              <a:xfrm>
                <a:off x="7632" y="4373"/>
                <a:ext cx="555" cy="450"/>
                <a:chOff x="8346" y="4905"/>
                <a:chExt cx="555" cy="450"/>
              </a:xfrm>
            </p:grpSpPr>
            <p:sp>
              <p:nvSpPr>
                <p:cNvPr id="24657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8346" y="4905"/>
                  <a:ext cx="555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Т</a:t>
                  </a:r>
                  <a:endParaRPr kumimoji="0" lang="ru-RU" sz="1100" b="1" i="0" u="none" strike="noStrike" cap="none" normalizeH="0" baseline="-2500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58" name="AutoShape 82"/>
                <p:cNvCxnSpPr>
                  <a:cxnSpLocks noChangeShapeType="1"/>
                </p:cNvCxnSpPr>
                <p:nvPr/>
              </p:nvCxnSpPr>
              <p:spPr bwMode="auto">
                <a:xfrm>
                  <a:off x="8481" y="4983"/>
                  <a:ext cx="186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59" name="Group 83"/>
              <p:cNvGrpSpPr>
                <a:grpSpLocks/>
              </p:cNvGrpSpPr>
              <p:nvPr/>
            </p:nvGrpSpPr>
            <p:grpSpPr bwMode="auto">
              <a:xfrm>
                <a:off x="7031" y="4384"/>
                <a:ext cx="555" cy="450"/>
                <a:chOff x="8346" y="4905"/>
                <a:chExt cx="555" cy="450"/>
              </a:xfrm>
            </p:grpSpPr>
            <p:sp>
              <p:nvSpPr>
                <p:cNvPr id="24660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8346" y="4905"/>
                  <a:ext cx="555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Т</a:t>
                  </a: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61" name="AutoShape 85"/>
                <p:cNvCxnSpPr>
                  <a:cxnSpLocks noChangeShapeType="1"/>
                </p:cNvCxnSpPr>
                <p:nvPr/>
              </p:nvCxnSpPr>
              <p:spPr bwMode="auto">
                <a:xfrm>
                  <a:off x="8481" y="4983"/>
                  <a:ext cx="186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62" name="Group 86"/>
              <p:cNvGrpSpPr>
                <a:grpSpLocks/>
              </p:cNvGrpSpPr>
              <p:nvPr/>
            </p:nvGrpSpPr>
            <p:grpSpPr bwMode="auto">
              <a:xfrm>
                <a:off x="6715" y="5388"/>
                <a:ext cx="668" cy="450"/>
                <a:chOff x="6715" y="5388"/>
                <a:chExt cx="668" cy="450"/>
              </a:xfrm>
            </p:grpSpPr>
            <p:sp>
              <p:nvSpPr>
                <p:cNvPr id="24663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6715" y="5388"/>
                  <a:ext cx="668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mg</a:t>
                  </a: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64" name="AutoShape 88"/>
                <p:cNvCxnSpPr>
                  <a:cxnSpLocks noChangeShapeType="1"/>
                </p:cNvCxnSpPr>
                <p:nvPr/>
              </p:nvCxnSpPr>
              <p:spPr bwMode="auto">
                <a:xfrm>
                  <a:off x="7008" y="5466"/>
                  <a:ext cx="169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  <p:grpSp>
            <p:nvGrpSpPr>
              <p:cNvPr id="24665" name="Group 89"/>
              <p:cNvGrpSpPr>
                <a:grpSpLocks/>
              </p:cNvGrpSpPr>
              <p:nvPr/>
            </p:nvGrpSpPr>
            <p:grpSpPr bwMode="auto">
              <a:xfrm>
                <a:off x="7701" y="5403"/>
                <a:ext cx="668" cy="450"/>
                <a:chOff x="6715" y="5388"/>
                <a:chExt cx="668" cy="450"/>
              </a:xfrm>
            </p:grpSpPr>
            <p:sp>
              <p:nvSpPr>
                <p:cNvPr id="24666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6715" y="5388"/>
                  <a:ext cx="668" cy="45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mg</a:t>
                  </a:r>
                  <a:endParaRPr kumimoji="0" lang="ru-RU" sz="1800" b="0" i="0" u="none" strike="noStrike" cap="none" normalizeH="0" baseline="0" smtClean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4667" name="AutoShape 91"/>
                <p:cNvCxnSpPr>
                  <a:cxnSpLocks noChangeShapeType="1"/>
                </p:cNvCxnSpPr>
                <p:nvPr/>
              </p:nvCxnSpPr>
              <p:spPr bwMode="auto">
                <a:xfrm>
                  <a:off x="7008" y="5466"/>
                  <a:ext cx="169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</p:cxnSp>
          </p:grpSp>
        </p:grpSp>
        <p:sp>
          <p:nvSpPr>
            <p:cNvPr id="24668" name="Text Box 92"/>
            <p:cNvSpPr txBox="1">
              <a:spLocks noChangeArrowheads="1"/>
            </p:cNvSpPr>
            <p:nvPr/>
          </p:nvSpPr>
          <p:spPr bwMode="auto">
            <a:xfrm>
              <a:off x="7545" y="7992"/>
              <a:ext cx="439" cy="40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1" u="none" strike="noStrike" cap="none" normalizeH="0" baseline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rPr>
                <a:t>y</a:t>
              </a:r>
              <a:endParaRPr kumimoji="0" lang="ru-RU" sz="1800" b="0" i="0" u="none" strike="noStrike" cap="none" normalizeH="0" baseline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69" name="Text Box 93"/>
            <p:cNvSpPr txBox="1">
              <a:spLocks noChangeArrowheads="1"/>
            </p:cNvSpPr>
            <p:nvPr/>
          </p:nvSpPr>
          <p:spPr bwMode="auto">
            <a:xfrm>
              <a:off x="6496" y="5957"/>
              <a:ext cx="439" cy="40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1" u="none" strike="noStrike" cap="none" normalizeH="0" baseline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Book Antiqua" pitchFamily="18" charset="0"/>
                  <a:cs typeface="Arial" pitchFamily="34" charset="0"/>
                </a:rPr>
                <a:t>x</a:t>
              </a:r>
              <a:endParaRPr kumimoji="0" lang="ru-RU" sz="1800" b="0" i="0" u="none" strike="noStrike" cap="none" normalizeH="0" baseline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51" name="Прямая со стрелкой 250"/>
          <p:cNvCxnSpPr/>
          <p:nvPr/>
        </p:nvCxnSpPr>
        <p:spPr>
          <a:xfrm>
            <a:off x="4929190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Прямая со стрелкой 253"/>
          <p:cNvCxnSpPr/>
          <p:nvPr/>
        </p:nvCxnSpPr>
        <p:spPr>
          <a:xfrm>
            <a:off x="5214942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Прямая со стрелкой 254"/>
          <p:cNvCxnSpPr/>
          <p:nvPr/>
        </p:nvCxnSpPr>
        <p:spPr>
          <a:xfrm>
            <a:off x="5572132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Прямая со стрелкой 262"/>
          <p:cNvCxnSpPr/>
          <p:nvPr/>
        </p:nvCxnSpPr>
        <p:spPr>
          <a:xfrm>
            <a:off x="5857884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Прямая со стрелкой 263"/>
          <p:cNvCxnSpPr/>
          <p:nvPr/>
        </p:nvCxnSpPr>
        <p:spPr>
          <a:xfrm>
            <a:off x="6357950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Прямая со стрелкой 265"/>
          <p:cNvCxnSpPr/>
          <p:nvPr/>
        </p:nvCxnSpPr>
        <p:spPr>
          <a:xfrm>
            <a:off x="7572396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Прямая со стрелкой 266"/>
          <p:cNvCxnSpPr/>
          <p:nvPr/>
        </p:nvCxnSpPr>
        <p:spPr>
          <a:xfrm>
            <a:off x="7858148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Прямая со стрелкой 268"/>
          <p:cNvCxnSpPr/>
          <p:nvPr/>
        </p:nvCxnSpPr>
        <p:spPr>
          <a:xfrm>
            <a:off x="8143900" y="2643182"/>
            <a:ext cx="142876" cy="1588"/>
          </a:xfrm>
          <a:prstGeom prst="straightConnector1">
            <a:avLst/>
          </a:prstGeom>
          <a:ln w="9525">
            <a:solidFill>
              <a:schemeClr val="bg1"/>
            </a:solidFill>
            <a:tailEnd type="stealth" w="sm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Управляющая кнопка: в начало 106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правляющая кнопка: назад 107">
            <a:hlinkClick r:id="" action="ppaction://hlinkshowjump?jump=previousslide" highlightClick="1"/>
          </p:cNvPr>
          <p:cNvSpPr/>
          <p:nvPr/>
        </p:nvSpPr>
        <p:spPr>
          <a:xfrm>
            <a:off x="285720" y="6500834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Управляющая кнопка: далее 108">
            <a:hlinkClick r:id="" action="ppaction://hlinkshowjump?jump=nextslide" highlightClick="1"/>
          </p:cNvPr>
          <p:cNvSpPr/>
          <p:nvPr/>
        </p:nvSpPr>
        <p:spPr>
          <a:xfrm>
            <a:off x="1000100" y="6500834"/>
            <a:ext cx="428628" cy="142876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214423"/>
            <a:ext cx="4143404" cy="5082042"/>
          </a:xfrm>
        </p:spPr>
        <p:txBody>
          <a:bodyPr>
            <a:noAutofit/>
          </a:bodyPr>
          <a:lstStyle/>
          <a:p>
            <a:pPr marL="571500" indent="-477838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romanUcPeriod" startAt="4"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Решите</a:t>
            </a:r>
            <a:endParaRPr lang="ru-RU" sz="32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>
              <a:buClrTx/>
              <a:buNone/>
            </a:pPr>
            <a:endParaRPr lang="ru-RU" sz="24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cs typeface="Arial" pitchFamily="34" charset="0"/>
            </a:endParaRPr>
          </a:p>
          <a:p>
            <a:pPr>
              <a:buClrTx/>
            </a:pPr>
            <a:r>
              <a:rPr lang="ru-RU" b="1" i="1" dirty="0" smtClean="0">
                <a:solidFill>
                  <a:schemeClr val="bg1"/>
                </a:solidFill>
                <a:latin typeface="Century Schoolbook" pitchFamily="18" charset="0"/>
              </a:rPr>
              <a:t>систему из полученных уравнений относительно неизвестных величин</a:t>
            </a:r>
          </a:p>
          <a:p>
            <a:pPr>
              <a:buNone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14744" y="1285861"/>
            <a:ext cx="5000660" cy="501060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sz="8000" i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  <a:latin typeface="Century Schoolbook" pitchFamily="18" charset="0"/>
              </a:rPr>
              <a:t>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-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mg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∙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sinα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-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8000" b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тр</a:t>
            </a:r>
            <a:r>
              <a:rPr lang="ru-RU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=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ma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к 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-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T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∙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sinα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= 0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N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=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mg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∙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cosα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          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mg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-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T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∙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cosα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= 0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8000" b="1" i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тр</a:t>
            </a:r>
            <a:r>
              <a:rPr lang="ru-RU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=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μN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                 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к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=k∙q</a:t>
            </a:r>
            <a:r>
              <a:rPr lang="en-US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q</a:t>
            </a:r>
            <a:r>
              <a:rPr lang="en-US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2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/r</a:t>
            </a:r>
            <a:r>
              <a:rPr lang="en-US" sz="8000" b="1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 </a:t>
            </a:r>
          </a:p>
          <a:p>
            <a:pPr>
              <a:buNone/>
            </a:pPr>
            <a:endParaRPr lang="ru-RU" sz="8000" b="1" i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  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v</a:t>
            </a:r>
            <a:r>
              <a:rPr lang="en-US" sz="8000" b="1" i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=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v</a:t>
            </a:r>
            <a:r>
              <a:rPr lang="ru-RU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0</a:t>
            </a:r>
            <a:r>
              <a:rPr lang="en-US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+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a</a:t>
            </a:r>
            <a:r>
              <a:rPr lang="en-US" sz="8000" b="1" i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t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     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=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ru-RU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0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+</a:t>
            </a:r>
            <a:r>
              <a:rPr lang="en-US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v</a:t>
            </a:r>
            <a:r>
              <a:rPr lang="ru-RU" sz="8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0</a:t>
            </a:r>
            <a:r>
              <a:rPr lang="en-US" sz="8000" b="1" i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t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+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a</a:t>
            </a:r>
            <a:r>
              <a:rPr lang="en-US" sz="8000" b="1" i="1" baseline="-25000" dirty="0" err="1" smtClean="0">
                <a:solidFill>
                  <a:schemeClr val="bg1"/>
                </a:solidFill>
                <a:latin typeface="Century Schoolbook" pitchFamily="18" charset="0"/>
              </a:rPr>
              <a:t>x</a:t>
            </a:r>
            <a:r>
              <a:rPr lang="en-US" sz="8000" b="1" i="1" dirty="0" err="1" smtClean="0">
                <a:solidFill>
                  <a:schemeClr val="bg1"/>
                </a:solidFill>
                <a:latin typeface="Century Schoolbook" pitchFamily="18" charset="0"/>
              </a:rPr>
              <a:t>t</a:t>
            </a:r>
            <a:r>
              <a:rPr lang="ru-RU" sz="8000" b="1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/2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chemeClr val="bg1"/>
                </a:solidFill>
                <a:latin typeface="Century Schoolbook" pitchFamily="18" charset="0"/>
              </a:rPr>
              <a:t> </a:t>
            </a:r>
            <a:endParaRPr lang="ru-RU" sz="80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  <a:latin typeface="Century Schoolbook" pitchFamily="18" charset="0"/>
              </a:rPr>
              <a:t> </a:t>
            </a:r>
            <a:endParaRPr lang="ru-RU" sz="80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bg1"/>
                </a:solidFill>
                <a:latin typeface="Century Schoolbook" pitchFamily="18" charset="0"/>
              </a:rPr>
              <a:t/>
            </a:r>
            <a:br>
              <a:rPr lang="ru-RU" sz="8000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80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  </a:t>
            </a:r>
            <a:endParaRPr lang="ru-RU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  </a:t>
            </a:r>
            <a:endParaRPr lang="ru-RU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  <p:cxnSp>
        <p:nvCxnSpPr>
          <p:cNvPr id="153" name="Прямая соединительная линия 152"/>
          <p:cNvCxnSpPr/>
          <p:nvPr/>
        </p:nvCxnSpPr>
        <p:spPr>
          <a:xfrm rot="5400000">
            <a:off x="4072728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5400000">
            <a:off x="6358744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5400000">
            <a:off x="1500960" y="3999710"/>
            <a:ext cx="4714908" cy="1588"/>
          </a:xfrm>
          <a:prstGeom prst="line">
            <a:avLst/>
          </a:prstGeom>
          <a:ln cmpd="tri">
            <a:solidFill>
              <a:schemeClr val="tx1"/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2" name="AutoShape 2"/>
          <p:cNvSpPr>
            <a:spLocks/>
          </p:cNvSpPr>
          <p:nvPr/>
        </p:nvSpPr>
        <p:spPr bwMode="auto">
          <a:xfrm>
            <a:off x="3929058" y="2428868"/>
            <a:ext cx="71438" cy="1071570"/>
          </a:xfrm>
          <a:prstGeom prst="leftBrace">
            <a:avLst>
              <a:gd name="adj1" fmla="val 110985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3" name="AutoShape 3"/>
          <p:cNvSpPr>
            <a:spLocks/>
          </p:cNvSpPr>
          <p:nvPr/>
        </p:nvSpPr>
        <p:spPr bwMode="auto">
          <a:xfrm>
            <a:off x="4000496" y="4071942"/>
            <a:ext cx="71438" cy="857256"/>
          </a:xfrm>
          <a:prstGeom prst="leftBrace">
            <a:avLst>
              <a:gd name="adj1" fmla="val 67803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7" name="AutoShape 2"/>
          <p:cNvSpPr>
            <a:spLocks/>
          </p:cNvSpPr>
          <p:nvPr/>
        </p:nvSpPr>
        <p:spPr bwMode="auto">
          <a:xfrm>
            <a:off x="6643702" y="2357430"/>
            <a:ext cx="71438" cy="1143008"/>
          </a:xfrm>
          <a:prstGeom prst="leftBrace">
            <a:avLst>
              <a:gd name="adj1" fmla="val 110985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0" name="Group 22"/>
          <p:cNvGrpSpPr>
            <a:grpSpLocks/>
          </p:cNvGrpSpPr>
          <p:nvPr/>
        </p:nvGrpSpPr>
        <p:grpSpPr bwMode="auto">
          <a:xfrm>
            <a:off x="357158" y="1142984"/>
            <a:ext cx="2428892" cy="1714512"/>
            <a:chOff x="1172" y="2294"/>
            <a:chExt cx="2914" cy="3282"/>
          </a:xfrm>
        </p:grpSpPr>
        <p:sp>
          <p:nvSpPr>
            <p:cNvPr id="2072" name="AutoShape 24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1" name="AutoShape 23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357158" y="4071942"/>
            <a:ext cx="2457450" cy="2057400"/>
            <a:chOff x="938" y="6976"/>
            <a:chExt cx="3871" cy="3239"/>
          </a:xfrm>
        </p:grpSpPr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4304" y="8792"/>
              <a:ext cx="505" cy="52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x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1081" y="7545"/>
              <a:ext cx="3616" cy="1926"/>
              <a:chOff x="1172" y="7821"/>
              <a:chExt cx="3616" cy="1926"/>
            </a:xfrm>
          </p:grpSpPr>
          <p:sp>
            <p:nvSpPr>
              <p:cNvPr id="2068" name="AutoShape 20"/>
              <p:cNvSpPr>
                <a:spLocks noChangeShapeType="1"/>
              </p:cNvSpPr>
              <p:nvPr/>
            </p:nvSpPr>
            <p:spPr bwMode="auto">
              <a:xfrm>
                <a:off x="1172" y="9067"/>
                <a:ext cx="3616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2449" y="8379"/>
                <a:ext cx="854" cy="6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66" name="AutoShape 18"/>
              <p:cNvSpPr>
                <a:spLocks noChangeShapeType="1"/>
              </p:cNvSpPr>
              <p:nvPr/>
            </p:nvSpPr>
            <p:spPr bwMode="auto">
              <a:xfrm>
                <a:off x="3684" y="8588"/>
                <a:ext cx="110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65" name="AutoShape 17"/>
              <p:cNvSpPr>
                <a:spLocks noChangeShapeType="1"/>
              </p:cNvSpPr>
              <p:nvPr/>
            </p:nvSpPr>
            <p:spPr bwMode="auto">
              <a:xfrm flipH="1">
                <a:off x="1172" y="8195"/>
                <a:ext cx="8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64" name="AutoShape 16"/>
              <p:cNvSpPr>
                <a:spLocks noChangeShapeType="1"/>
              </p:cNvSpPr>
              <p:nvPr/>
            </p:nvSpPr>
            <p:spPr bwMode="auto">
              <a:xfrm flipH="1">
                <a:off x="1739" y="8700"/>
                <a:ext cx="1141" cy="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oval" w="med" len="med"/>
                <a:tailEnd type="stealth" w="lg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63" name="AutoShape 15"/>
              <p:cNvSpPr>
                <a:spLocks noChangeShapeType="1"/>
              </p:cNvSpPr>
              <p:nvPr/>
            </p:nvSpPr>
            <p:spPr bwMode="auto">
              <a:xfrm>
                <a:off x="2880" y="7821"/>
                <a:ext cx="0" cy="1926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stealth" w="lg" len="lg"/>
                <a:tailEnd type="stealth" w="lg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2553" y="9580"/>
              <a:ext cx="760" cy="63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m</a:t>
              </a: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AutoShape 12"/>
            <p:cNvSpPr>
              <a:spLocks noChangeShapeType="1"/>
            </p:cNvSpPr>
            <p:nvPr/>
          </p:nvSpPr>
          <p:spPr bwMode="auto">
            <a:xfrm>
              <a:off x="2789" y="9692"/>
              <a:ext cx="4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1386" y="7410"/>
              <a:ext cx="580" cy="509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3867" y="7742"/>
              <a:ext cx="437" cy="47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Book Antiqua" pitchFamily="18" charset="0"/>
                  <a:ea typeface="Calibri" pitchFamily="34" charset="0"/>
                  <a:cs typeface="Times New Roman" pitchFamily="18" charset="0"/>
                </a:rPr>
                <a:t>v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2553" y="6976"/>
              <a:ext cx="542" cy="43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AutoShape 8"/>
            <p:cNvSpPr>
              <a:spLocks noChangeShapeType="1"/>
            </p:cNvSpPr>
            <p:nvPr/>
          </p:nvSpPr>
          <p:spPr bwMode="auto">
            <a:xfrm>
              <a:off x="2693" y="7017"/>
              <a:ext cx="4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2055" name="AutoShape 7"/>
            <p:cNvSpPr>
              <a:spLocks noChangeShapeType="1"/>
            </p:cNvSpPr>
            <p:nvPr/>
          </p:nvSpPr>
          <p:spPr bwMode="auto">
            <a:xfrm>
              <a:off x="1406" y="7410"/>
              <a:ext cx="4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938" y="8103"/>
              <a:ext cx="710" cy="55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</a:t>
              </a:r>
              <a:r>
                <a:rPr kumimoji="0" lang="en-US" sz="1600" b="0" i="0" u="none" strike="noStrike" cap="none" normalizeH="0" baseline="-3000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тр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AutoShape 5"/>
            <p:cNvSpPr>
              <a:spLocks noChangeShapeType="1"/>
            </p:cNvSpPr>
            <p:nvPr/>
          </p:nvSpPr>
          <p:spPr bwMode="auto">
            <a:xfrm>
              <a:off x="1016" y="8103"/>
              <a:ext cx="43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2052" name="AutoShape 4"/>
            <p:cNvSpPr>
              <a:spLocks noChangeShapeType="1"/>
            </p:cNvSpPr>
            <p:nvPr/>
          </p:nvSpPr>
          <p:spPr bwMode="auto">
            <a:xfrm>
              <a:off x="3884" y="7653"/>
              <a:ext cx="4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00034" y="428604"/>
            <a:ext cx="2000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500034" y="1000108"/>
            <a:ext cx="222048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20т = 2∙10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0,3 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км/ч = 15 м/с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2857488" y="857232"/>
            <a:ext cx="578647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вагон действуют сила тяжести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сила трения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сила нормальной реакции опоры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рис.). Запишем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(1)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положительное направление оси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примем направление движения вагона. Так как его движение равнозамедленное, то вектор ускорения направлен в сторону,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противоположную направлению движения. Проецируя обе части уравнения (1) на ось Х, получаем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1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или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1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1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 ∙ 10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 0,3 Н = 6кН.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движения вагона до остановки и пройденное им расстояние найдем из кинематических уравнений: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 =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b="1" i="1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/(2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t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7358082" y="5715016"/>
            <a:ext cx="10647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375м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2910" y="2500306"/>
            <a:ext cx="1786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baseline="-300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–? 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–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–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786314" y="5715016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= 50с   и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6500826" y="5643578"/>
            <a:ext cx="971550" cy="5715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4214810" y="5715016"/>
            <a:ext cx="695325" cy="523875"/>
          </a:xfrm>
          <a:prstGeom prst="rect">
            <a:avLst/>
          </a:prstGeom>
          <a:noFill/>
        </p:spPr>
      </p:pic>
      <p:sp>
        <p:nvSpPr>
          <p:cNvPr id="32" name="Управляющая кнопка: в начало 31">
            <a:hlinkClick r:id="rId4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назад 32">
            <a:hlinkClick r:id="rId5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642910" y="1071546"/>
            <a:ext cx="1565273" cy="1798636"/>
            <a:chOff x="1172" y="2294"/>
            <a:chExt cx="2914" cy="3282"/>
          </a:xfrm>
        </p:grpSpPr>
        <p:sp>
          <p:nvSpPr>
            <p:cNvPr id="13327" name="AutoShape 15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26" name="AutoShape 14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3313" name="Group 1"/>
          <p:cNvGrpSpPr>
            <a:grpSpLocks/>
          </p:cNvGrpSpPr>
          <p:nvPr/>
        </p:nvGrpSpPr>
        <p:grpSpPr bwMode="auto">
          <a:xfrm>
            <a:off x="428596" y="3500438"/>
            <a:ext cx="1939925" cy="3074987"/>
            <a:chOff x="1192" y="6455"/>
            <a:chExt cx="3054" cy="4842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2632" y="7572"/>
              <a:ext cx="720" cy="69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23" name="AutoShape 11"/>
            <p:cNvSpPr>
              <a:spLocks noChangeShapeType="1"/>
            </p:cNvSpPr>
            <p:nvPr/>
          </p:nvSpPr>
          <p:spPr bwMode="auto">
            <a:xfrm>
              <a:off x="3004" y="6455"/>
              <a:ext cx="0" cy="3476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22" name="AutoShape 10"/>
            <p:cNvSpPr>
              <a:spLocks noChangeShapeType="1"/>
            </p:cNvSpPr>
            <p:nvPr/>
          </p:nvSpPr>
          <p:spPr bwMode="auto">
            <a:xfrm>
              <a:off x="3004" y="7895"/>
              <a:ext cx="0" cy="3079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 type="oval" w="med" len="med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21" name="AutoShape 9"/>
            <p:cNvSpPr>
              <a:spLocks noChangeShapeType="1"/>
            </p:cNvSpPr>
            <p:nvPr/>
          </p:nvSpPr>
          <p:spPr bwMode="auto">
            <a:xfrm>
              <a:off x="1961" y="7895"/>
              <a:ext cx="0" cy="1416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1192" y="8268"/>
              <a:ext cx="471" cy="54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3352" y="6455"/>
              <a:ext cx="894" cy="5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3352" y="9385"/>
              <a:ext cx="894" cy="7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m</a:t>
              </a:r>
              <a:r>
                <a:rPr kumimoji="0" lang="en-US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</a:t>
              </a: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3218" y="10752"/>
              <a:ext cx="705" cy="5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6" name="AutoShape 4"/>
            <p:cNvSpPr>
              <a:spLocks noChangeShapeType="1"/>
            </p:cNvSpPr>
            <p:nvPr/>
          </p:nvSpPr>
          <p:spPr bwMode="auto">
            <a:xfrm>
              <a:off x="1192" y="8268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15" name="AutoShape 3"/>
            <p:cNvSpPr>
              <a:spLocks noChangeShapeType="1"/>
            </p:cNvSpPr>
            <p:nvPr/>
          </p:nvSpPr>
          <p:spPr bwMode="auto">
            <a:xfrm>
              <a:off x="3675" y="9385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3314" name="AutoShape 2"/>
            <p:cNvSpPr>
              <a:spLocks noChangeShapeType="1"/>
            </p:cNvSpPr>
            <p:nvPr/>
          </p:nvSpPr>
          <p:spPr bwMode="auto">
            <a:xfrm>
              <a:off x="3352" y="6455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500034" y="357166"/>
            <a:ext cx="1664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785786" y="1071546"/>
            <a:ext cx="171451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8 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2786050" y="1071546"/>
            <a:ext cx="5357850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падающее в воздухе тело действуют: сила тяжести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сила сопротивления воздуха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рис.). Так как движение равноускоренное, то вектор ускорения направлен в сторону движения. Запишем для тела второй закон Ньютона в векторной форме: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ось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направлении движения тела и, спроецировав на ось силы и ускорение, получим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m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m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m (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3(9,8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8) = 5,4 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00100" y="235743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–? </a:t>
            </a:r>
            <a:endParaRPr lang="ru-RU" dirty="0"/>
          </a:p>
        </p:txBody>
      </p:sp>
      <p:sp>
        <p:nvSpPr>
          <p:cNvPr id="22" name="Управляющая кнопка: назад 21">
            <a:hlinkClick r:id="rId3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1538" y="1785926"/>
            <a:ext cx="7143800" cy="3929090"/>
          </a:xfrm>
        </p:spPr>
        <p:txBody>
          <a:bodyPr numCol="3" spcCol="540000"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2" action="ppaction://hlinksldjump"/>
              </a:rPr>
              <a:t>№1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3" action="ppaction://hlinksldjump"/>
              </a:rPr>
              <a:t>№2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4" action="ppaction://hlinksldjump"/>
              </a:rPr>
              <a:t>№3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5" action="ppaction://hlinksldjump"/>
              </a:rPr>
              <a:t>№4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6" action="ppaction://hlinksldjump"/>
              </a:rPr>
              <a:t>№5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7" action="ppaction://hlinksldjump"/>
              </a:rPr>
              <a:t>№6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8" action="ppaction://hlinksldjump"/>
              </a:rPr>
              <a:t>№7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9" action="ppaction://hlinksldjump"/>
              </a:rPr>
              <a:t>№8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10" action="ppaction://hlinksldjump"/>
              </a:rPr>
              <a:t>№9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11" action="ppaction://hlinksldjump"/>
              </a:rPr>
              <a:t>№10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12" action="ppaction://hlinksldjump"/>
              </a:rPr>
              <a:t>№11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  <a:hlinkClick r:id="rId13" action="ppaction://hlinksldjump"/>
              </a:rPr>
              <a:t>№12</a:t>
            </a:r>
            <a:endParaRPr lang="ru-RU" sz="3600" b="1" i="1" dirty="0" smtClean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20" y="500042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marL="534988" algn="ctr" fontAlgn="base">
              <a:spcAft>
                <a:spcPct val="0"/>
              </a:spcAft>
            </a:pPr>
            <a:r>
              <a:rPr lang="ru-RU" sz="4400" b="1" i="1" dirty="0" smtClean="0">
                <a:solidFill>
                  <a:schemeClr val="tx2">
                    <a:lumMod val="90000"/>
                  </a:schemeClr>
                </a:solidFill>
                <a:latin typeface="Cambria" pitchFamily="18" charset="0"/>
                <a:cs typeface="Times New Roman" pitchFamily="18" charset="0"/>
              </a:rPr>
              <a:t>Движение  тела  по  прямой</a:t>
            </a:r>
            <a:endParaRPr kumimoji="0" lang="ru-RU" sz="8000" b="1" i="1" u="none" strike="noStrike" cap="none" spc="600" normalizeH="0" baseline="0" dirty="0" smtClean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500834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500034" y="1071546"/>
            <a:ext cx="1851025" cy="2084388"/>
            <a:chOff x="1172" y="2294"/>
            <a:chExt cx="2914" cy="3282"/>
          </a:xfrm>
        </p:grpSpPr>
        <p:sp>
          <p:nvSpPr>
            <p:cNvPr id="12307" name="AutoShape 19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06" name="AutoShape 18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293" name="Group 5"/>
          <p:cNvGrpSpPr>
            <a:grpSpLocks/>
          </p:cNvGrpSpPr>
          <p:nvPr/>
        </p:nvGrpSpPr>
        <p:grpSpPr bwMode="auto">
          <a:xfrm>
            <a:off x="285720" y="3214686"/>
            <a:ext cx="1733550" cy="3217863"/>
            <a:chOff x="1789" y="5656"/>
            <a:chExt cx="2731" cy="5067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2906" y="8388"/>
              <a:ext cx="720" cy="69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303" name="AutoShape 15"/>
            <p:cNvSpPr>
              <a:spLocks noChangeShapeType="1"/>
            </p:cNvSpPr>
            <p:nvPr/>
          </p:nvSpPr>
          <p:spPr bwMode="auto">
            <a:xfrm>
              <a:off x="3279" y="6853"/>
              <a:ext cx="1" cy="3473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302" name="AutoShape 14"/>
            <p:cNvSpPr>
              <a:spLocks noChangeShapeType="1"/>
            </p:cNvSpPr>
            <p:nvPr/>
          </p:nvSpPr>
          <p:spPr bwMode="auto">
            <a:xfrm flipV="1">
              <a:off x="3279" y="5656"/>
              <a:ext cx="0" cy="300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 type="oval" w="med" len="med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301" name="AutoShape 13"/>
            <p:cNvSpPr>
              <a:spLocks noChangeShapeType="1"/>
            </p:cNvSpPr>
            <p:nvPr/>
          </p:nvSpPr>
          <p:spPr bwMode="auto">
            <a:xfrm flipV="1">
              <a:off x="2458" y="8143"/>
              <a:ext cx="1" cy="1292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1789" y="8889"/>
              <a:ext cx="471" cy="54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3492" y="7151"/>
              <a:ext cx="705" cy="5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3626" y="9930"/>
              <a:ext cx="894" cy="7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m</a:t>
              </a:r>
              <a:r>
                <a:rPr kumimoji="0" lang="en-US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</a:t>
              </a: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3492" y="5882"/>
              <a:ext cx="705" cy="5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6" name="AutoShape 8"/>
            <p:cNvSpPr>
              <a:spLocks noChangeShapeType="1"/>
            </p:cNvSpPr>
            <p:nvPr/>
          </p:nvSpPr>
          <p:spPr bwMode="auto">
            <a:xfrm>
              <a:off x="3492" y="7026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295" name="AutoShape 7"/>
            <p:cNvSpPr>
              <a:spLocks noChangeShapeType="1"/>
            </p:cNvSpPr>
            <p:nvPr/>
          </p:nvSpPr>
          <p:spPr bwMode="auto">
            <a:xfrm>
              <a:off x="3815" y="9930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2294" name="AutoShape 6"/>
            <p:cNvSpPr>
              <a:spLocks noChangeShapeType="1"/>
            </p:cNvSpPr>
            <p:nvPr/>
          </p:nvSpPr>
          <p:spPr bwMode="auto">
            <a:xfrm>
              <a:off x="1789" y="8889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500034" y="357166"/>
            <a:ext cx="17859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714348" y="1071547"/>
            <a:ext cx="1357321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50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2c;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 = 10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- 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2500298" y="571480"/>
            <a:ext cx="642942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груз действуют: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тяжести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каната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рис.). Так как груз движется равноускоренно вверх, то вектор ускорения направлен вертикально вверх. Запишем для груза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ось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направлении движения груза и, спроецировав на ось силы и ускорение, получим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a,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как движение тала равноускоренное без начальной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ysClr val="windowText" lastClr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скорости, то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Тогда   Т</a:t>
            </a:r>
            <a:r>
              <a:rPr lang="ru-RU" baseline="-30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lang="ru-RU" sz="9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= 50 ( 9,8 +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)Н =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740Н.</a:t>
            </a:r>
            <a:endParaRPr lang="en-US" b="1" dirty="0" smtClean="0">
              <a:solidFill>
                <a:sysClr val="windowText" lastClr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Следовательно,  при равноускоренном движении груза вертикально вверх сила натяжения каната больше силы тяжести.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4786314" y="3929066"/>
            <a:ext cx="2143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  откуда   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3286116" y="2686050"/>
            <a:ext cx="52149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6347851" y="3882837"/>
            <a:ext cx="243716" cy="509588"/>
          </a:xfrm>
          <a:prstGeom prst="rect">
            <a:avLst/>
          </a:prstGeom>
          <a:noFill/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000628" y="5000636"/>
            <a:ext cx="333375" cy="428625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463700" y="4429116"/>
            <a:ext cx="200025" cy="438150"/>
          </a:xfrm>
          <a:prstGeom prst="rect">
            <a:avLst/>
          </a:prstGeom>
          <a:noFill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4357686" y="3857628"/>
            <a:ext cx="373419" cy="538163"/>
          </a:xfrm>
          <a:prstGeom prst="rect">
            <a:avLst/>
          </a:prstGeom>
          <a:noFill/>
        </p:spPr>
      </p:pic>
      <p:sp>
        <p:nvSpPr>
          <p:cNvPr id="30" name="Управляющая кнопка: назад 29">
            <a:hlinkClick r:id="rId7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785787" y="1285860"/>
            <a:ext cx="1643074" cy="1571636"/>
            <a:chOff x="1172" y="2294"/>
            <a:chExt cx="2914" cy="3282"/>
          </a:xfrm>
        </p:grpSpPr>
        <p:sp>
          <p:nvSpPr>
            <p:cNvPr id="11280" name="AutoShape 16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9" name="AutoShape 15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1265" name="Group 1"/>
          <p:cNvGrpSpPr>
            <a:grpSpLocks/>
          </p:cNvGrpSpPr>
          <p:nvPr/>
        </p:nvGrpSpPr>
        <p:grpSpPr bwMode="auto">
          <a:xfrm>
            <a:off x="571472" y="3500438"/>
            <a:ext cx="1797051" cy="3184525"/>
            <a:chOff x="1183" y="5260"/>
            <a:chExt cx="2831" cy="5014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3120" y="9481"/>
              <a:ext cx="894" cy="7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m</a:t>
              </a:r>
              <a:r>
                <a:rPr kumimoji="0" lang="en-US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</a:t>
              </a: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400" y="7992"/>
              <a:ext cx="720" cy="69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75" name="AutoShape 11"/>
            <p:cNvSpPr>
              <a:spLocks noChangeShapeType="1"/>
            </p:cNvSpPr>
            <p:nvPr/>
          </p:nvSpPr>
          <p:spPr bwMode="auto">
            <a:xfrm>
              <a:off x="2773" y="7088"/>
              <a:ext cx="0" cy="2562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74" name="AutoShape 10"/>
            <p:cNvSpPr>
              <a:spLocks noChangeShapeType="1"/>
            </p:cNvSpPr>
            <p:nvPr/>
          </p:nvSpPr>
          <p:spPr bwMode="auto">
            <a:xfrm>
              <a:off x="1950" y="7554"/>
              <a:ext cx="1" cy="76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1283" y="7768"/>
              <a:ext cx="471" cy="54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986" y="6755"/>
              <a:ext cx="705" cy="5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71" name="AutoShape 7"/>
            <p:cNvSpPr>
              <a:spLocks noChangeShapeType="1"/>
            </p:cNvSpPr>
            <p:nvPr/>
          </p:nvSpPr>
          <p:spPr bwMode="auto">
            <a:xfrm>
              <a:off x="2986" y="6630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70" name="AutoShape 6"/>
            <p:cNvSpPr>
              <a:spLocks noChangeShapeType="1"/>
            </p:cNvSpPr>
            <p:nvPr/>
          </p:nvSpPr>
          <p:spPr bwMode="auto">
            <a:xfrm>
              <a:off x="3309" y="9534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69" name="AutoShape 5"/>
            <p:cNvSpPr>
              <a:spLocks noChangeShapeType="1"/>
            </p:cNvSpPr>
            <p:nvPr/>
          </p:nvSpPr>
          <p:spPr bwMode="auto">
            <a:xfrm>
              <a:off x="1183" y="7742"/>
              <a:ext cx="571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68" name="AutoShape 4"/>
            <p:cNvSpPr>
              <a:spLocks noChangeShapeType="1"/>
            </p:cNvSpPr>
            <p:nvPr/>
          </p:nvSpPr>
          <p:spPr bwMode="auto">
            <a:xfrm>
              <a:off x="1524" y="8688"/>
              <a:ext cx="2490" cy="0"/>
            </a:xfrm>
            <a:prstGeom prst="straightConnector1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67" name="AutoShape 3"/>
            <p:cNvSpPr>
              <a:spLocks noChangeShapeType="1"/>
            </p:cNvSpPr>
            <p:nvPr/>
          </p:nvSpPr>
          <p:spPr bwMode="auto">
            <a:xfrm flipV="1">
              <a:off x="2768" y="5260"/>
              <a:ext cx="0" cy="300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 type="oval" w="med" len="med"/>
              <a:tailEnd type="stealth" w="lg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  <p:sp>
          <p:nvSpPr>
            <p:cNvPr id="11266" name="Text Box 2"/>
            <p:cNvSpPr txBox="1">
              <a:spLocks noChangeArrowheads="1"/>
            </p:cNvSpPr>
            <p:nvPr/>
          </p:nvSpPr>
          <p:spPr bwMode="auto">
            <a:xfrm>
              <a:off x="2986" y="5433"/>
              <a:ext cx="571" cy="5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571472" y="357166"/>
            <a:ext cx="18573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928662" y="1071546"/>
            <a:ext cx="1357322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70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b="0" i="0" u="none" strike="noStrike" cap="none" normalizeH="0" baseline="3000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2928926" y="857232"/>
            <a:ext cx="578647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человека, находящегося в кабине лифта, действуют: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тяжести и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реакции пола кабины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рис.). Так как груз движется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равнозамедленно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вверх, то вектор ускорения направлен вертикально вверх. Запишем для человека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ось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направлении движения лифта и, спроецировав на ось силы и ускорение, получим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– 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– 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a,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70 ( 9,8 – 1) Н = 616 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основании третьего закона Ньютона сила давления человека на пол кабины равна по модулю силе реакции пола кабины: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616 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Управляющая кнопка: назад 21">
            <a:hlinkClick r:id="rId3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7929586" y="5929330"/>
            <a:ext cx="161925" cy="400050"/>
          </a:xfrm>
          <a:prstGeom prst="rect">
            <a:avLst/>
          </a:prstGeom>
          <a:noFill/>
        </p:spPr>
      </p:pic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214282" y="3786190"/>
            <a:ext cx="3140075" cy="2697163"/>
            <a:chOff x="778" y="6143"/>
            <a:chExt cx="4945" cy="4248"/>
          </a:xfrm>
          <a:solidFill>
            <a:schemeClr val="bg2">
              <a:lumMod val="20000"/>
              <a:lumOff val="80000"/>
            </a:schemeClr>
          </a:solidFill>
        </p:grpSpPr>
        <p:grpSp>
          <p:nvGrpSpPr>
            <p:cNvPr id="10246" name="Group 6"/>
            <p:cNvGrpSpPr>
              <a:grpSpLocks/>
            </p:cNvGrpSpPr>
            <p:nvPr/>
          </p:nvGrpSpPr>
          <p:grpSpPr bwMode="auto">
            <a:xfrm>
              <a:off x="778" y="6143"/>
              <a:ext cx="4945" cy="4248"/>
              <a:chOff x="880" y="6122"/>
              <a:chExt cx="4945" cy="4248"/>
            </a:xfrm>
            <a:grpFill/>
          </p:grpSpPr>
          <p:sp>
            <p:nvSpPr>
              <p:cNvPr id="10269" name="Rectangle 29"/>
              <p:cNvSpPr>
                <a:spLocks noChangeArrowheads="1"/>
              </p:cNvSpPr>
              <p:nvPr/>
            </p:nvSpPr>
            <p:spPr bwMode="auto">
              <a:xfrm>
                <a:off x="2350" y="8471"/>
                <a:ext cx="614" cy="52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268" name="Text Box 28"/>
              <p:cNvSpPr txBox="1">
                <a:spLocks noChangeArrowheads="1"/>
              </p:cNvSpPr>
              <p:nvPr/>
            </p:nvSpPr>
            <p:spPr bwMode="auto">
              <a:xfrm>
                <a:off x="4722" y="8020"/>
                <a:ext cx="471" cy="6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0248" name="Group 8"/>
              <p:cNvGrpSpPr>
                <a:grpSpLocks/>
              </p:cNvGrpSpPr>
              <p:nvPr/>
            </p:nvGrpSpPr>
            <p:grpSpPr bwMode="auto">
              <a:xfrm>
                <a:off x="880" y="6122"/>
                <a:ext cx="4945" cy="4248"/>
                <a:chOff x="961" y="6126"/>
                <a:chExt cx="4945" cy="4248"/>
              </a:xfrm>
              <a:grpFill/>
            </p:grpSpPr>
            <p:sp>
              <p:nvSpPr>
                <p:cNvPr id="1026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078" y="9684"/>
                  <a:ext cx="894" cy="69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m</a:t>
                  </a:r>
                  <a:r>
                    <a:rPr kumimoji="0" lang="en-US" sz="2000" b="1" i="1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g</a:t>
                  </a:r>
                  <a:r>
                    <a:rPr kumimoji="0" lang="en-US" sz="1800" b="1" i="1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65" name="AutoShape 25"/>
                <p:cNvSpPr>
                  <a:spLocks noChangeShapeType="1"/>
                </p:cNvSpPr>
                <p:nvPr/>
              </p:nvSpPr>
              <p:spPr bwMode="auto">
                <a:xfrm>
                  <a:off x="2726" y="7767"/>
                  <a:ext cx="6" cy="2064"/>
                </a:xfrm>
                <a:prstGeom prst="straightConnector1">
                  <a:avLst/>
                </a:prstGeom>
                <a:grpFill/>
                <a:ln w="25400">
                  <a:solidFill>
                    <a:srgbClr val="000000"/>
                  </a:solidFill>
                  <a:round/>
                  <a:headEnd type="stealth" w="lg" len="lg"/>
                  <a:tailEnd type="stealth" w="lg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6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944" y="7314"/>
                  <a:ext cx="705" cy="45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1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63" name="AutoShape 23"/>
                <p:cNvSpPr>
                  <a:spLocks noChangeShapeType="1"/>
                </p:cNvSpPr>
                <p:nvPr/>
              </p:nvSpPr>
              <p:spPr bwMode="auto">
                <a:xfrm>
                  <a:off x="3078" y="7205"/>
                  <a:ext cx="437" cy="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62" name="AutoShape 22"/>
                <p:cNvSpPr>
                  <a:spLocks noChangeShapeType="1"/>
                </p:cNvSpPr>
                <p:nvPr/>
              </p:nvSpPr>
              <p:spPr bwMode="auto">
                <a:xfrm>
                  <a:off x="3515" y="9730"/>
                  <a:ext cx="323" cy="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61" name="AutoShape 21"/>
                <p:cNvSpPr>
                  <a:spLocks noChangeShapeType="1"/>
                </p:cNvSpPr>
                <p:nvPr/>
              </p:nvSpPr>
              <p:spPr bwMode="auto">
                <a:xfrm>
                  <a:off x="1482" y="8995"/>
                  <a:ext cx="4255" cy="0"/>
                </a:xfrm>
                <a:prstGeom prst="straightConnector1">
                  <a:avLst/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 type="stealth" w="lg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60" name="AutoShape 20"/>
                <p:cNvSpPr>
                  <a:spLocks noChangeShapeType="1"/>
                </p:cNvSpPr>
                <p:nvPr/>
              </p:nvSpPr>
              <p:spPr bwMode="auto">
                <a:xfrm flipV="1">
                  <a:off x="2726" y="6126"/>
                  <a:ext cx="0" cy="261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 type="oval" w="med" len="med"/>
                  <a:tailEnd type="stealth" w="lg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944" y="6164"/>
                  <a:ext cx="571" cy="47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600" b="0" i="0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Y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58" name="AutoShape 18"/>
                <p:cNvSpPr>
                  <a:spLocks noChangeShapeType="1"/>
                </p:cNvSpPr>
                <p:nvPr/>
              </p:nvSpPr>
              <p:spPr bwMode="auto">
                <a:xfrm>
                  <a:off x="4559" y="8623"/>
                  <a:ext cx="818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7" name="AutoShape 17"/>
                <p:cNvSpPr>
                  <a:spLocks noChangeShapeType="1"/>
                </p:cNvSpPr>
                <p:nvPr/>
              </p:nvSpPr>
              <p:spPr bwMode="auto">
                <a:xfrm>
                  <a:off x="4876" y="8150"/>
                  <a:ext cx="317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972" y="7596"/>
                  <a:ext cx="523" cy="55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F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55" name="AutoShape 15"/>
                <p:cNvSpPr>
                  <a:spLocks noChangeShapeType="1"/>
                </p:cNvSpPr>
                <p:nvPr/>
              </p:nvSpPr>
              <p:spPr bwMode="auto">
                <a:xfrm>
                  <a:off x="3984" y="7596"/>
                  <a:ext cx="437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961" y="8149"/>
                  <a:ext cx="980" cy="73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F</a:t>
                  </a:r>
                  <a:r>
                    <a:rPr kumimoji="0" lang="en-US" sz="2200" b="1" i="0" u="none" strike="noStrike" cap="none" normalizeH="0" baseline="-3000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тр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53" name="AutoShape 13"/>
                <p:cNvSpPr>
                  <a:spLocks noChangeShapeType="1"/>
                </p:cNvSpPr>
                <p:nvPr/>
              </p:nvSpPr>
              <p:spPr bwMode="auto">
                <a:xfrm flipH="1" flipV="1">
                  <a:off x="1575" y="8735"/>
                  <a:ext cx="1157" cy="1"/>
                </a:xfrm>
                <a:prstGeom prst="straightConnector1">
                  <a:avLst/>
                </a:prstGeom>
                <a:grpFill/>
                <a:ln w="25400">
                  <a:solidFill>
                    <a:srgbClr val="000000"/>
                  </a:solidFill>
                  <a:round/>
                  <a:headEnd/>
                  <a:tailEnd type="stealth" w="lg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2" name="AutoShape 12"/>
                <p:cNvSpPr>
                  <a:spLocks noChangeShapeType="1"/>
                </p:cNvSpPr>
                <p:nvPr/>
              </p:nvSpPr>
              <p:spPr bwMode="auto">
                <a:xfrm>
                  <a:off x="961" y="8279"/>
                  <a:ext cx="437" cy="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5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377" y="9125"/>
                  <a:ext cx="529" cy="559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600" b="0" i="0" u="none" strike="noStrike" cap="none" normalizeH="0" baseline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Х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6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494" y="8279"/>
                  <a:ext cx="567" cy="43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600" b="0" i="0" u="none" strike="noStrike" cap="none" normalizeH="0" baseline="0" dirty="0" err="1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latin typeface="Arial" pitchFamily="34" charset="0"/>
                      <a:ea typeface="Calibri" pitchFamily="34" charset="0"/>
                      <a:cs typeface="Times New Roman" pitchFamily="18" charset="0"/>
                    </a:rPr>
                    <a:t>α</a:t>
                  </a:r>
                  <a:endPara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51" name="AutoShape 11"/>
                <p:cNvSpPr>
                  <a:spLocks noChangeShapeType="1"/>
                </p:cNvSpPr>
                <p:nvPr/>
              </p:nvSpPr>
              <p:spPr bwMode="auto">
                <a:xfrm flipV="1">
                  <a:off x="2732" y="8149"/>
                  <a:ext cx="1833" cy="587"/>
                </a:xfrm>
                <a:prstGeom prst="straightConnector1">
                  <a:avLst/>
                </a:prstGeom>
                <a:grpFill/>
                <a:ln w="25400">
                  <a:solidFill>
                    <a:srgbClr val="000000"/>
                  </a:solidFill>
                  <a:round/>
                  <a:headEnd/>
                  <a:tailEnd type="stealth" w="lg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49" name="Arc 9"/>
                <p:cNvSpPr>
                  <a:spLocks/>
                </p:cNvSpPr>
                <p:nvPr/>
              </p:nvSpPr>
              <p:spPr bwMode="auto">
                <a:xfrm rot="2644080">
                  <a:off x="3668" y="8331"/>
                  <a:ext cx="397" cy="503"/>
                </a:xfrm>
                <a:custGeom>
                  <a:avLst/>
                  <a:gdLst>
                    <a:gd name="G0" fmla="+- 0 0 0"/>
                    <a:gd name="G1" fmla="+- 21419 0 0"/>
                    <a:gd name="G2" fmla="+- 21600 0 0"/>
                    <a:gd name="T0" fmla="*/ 2792 w 17711"/>
                    <a:gd name="T1" fmla="*/ 0 h 21419"/>
                    <a:gd name="T2" fmla="*/ 17711 w 17711"/>
                    <a:gd name="T3" fmla="*/ 9054 h 21419"/>
                    <a:gd name="T4" fmla="*/ 0 w 17711"/>
                    <a:gd name="T5" fmla="*/ 21419 h 21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711" h="21419" fill="none" extrusionOk="0">
                      <a:moveTo>
                        <a:pt x="2791" y="0"/>
                      </a:moveTo>
                      <a:cubicBezTo>
                        <a:pt x="8816" y="785"/>
                        <a:pt x="14232" y="4072"/>
                        <a:pt x="17710" y="9054"/>
                      </a:cubicBezTo>
                    </a:path>
                    <a:path w="17711" h="21419" stroke="0" extrusionOk="0">
                      <a:moveTo>
                        <a:pt x="2791" y="0"/>
                      </a:moveTo>
                      <a:cubicBezTo>
                        <a:pt x="8816" y="785"/>
                        <a:pt x="14232" y="4072"/>
                        <a:pt x="17710" y="9054"/>
                      </a:cubicBezTo>
                      <a:lnTo>
                        <a:pt x="0" y="21419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0247" name="AutoShape 7"/>
              <p:cNvSpPr>
                <a:spLocks noChangeShapeType="1"/>
              </p:cNvSpPr>
              <p:nvPr/>
            </p:nvSpPr>
            <p:spPr bwMode="auto">
              <a:xfrm>
                <a:off x="2568" y="8710"/>
                <a:ext cx="1429" cy="0"/>
              </a:xfrm>
              <a:prstGeom prst="straightConnector1">
                <a:avLst/>
              </a:prstGeom>
              <a:grpFill/>
              <a:ln w="317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245" name="AutoShape 5"/>
            <p:cNvSpPr>
              <a:spLocks noChangeShapeType="1"/>
            </p:cNvSpPr>
            <p:nvPr/>
          </p:nvSpPr>
          <p:spPr bwMode="auto">
            <a:xfrm>
              <a:off x="1035" y="8991"/>
              <a:ext cx="3585" cy="0"/>
            </a:xfrm>
            <a:prstGeom prst="straightConnector1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785786" y="1142984"/>
            <a:ext cx="1643074" cy="2084387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642910" y="357166"/>
            <a:ext cx="17416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857224" y="1000108"/>
            <a:ext cx="1500198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45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249Н;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0,1;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30˚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714612" y="1000108"/>
            <a:ext cx="614366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груз действуют: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нормальной реакции плоскости;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тяги;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трения. Вектор ускорения направлен параллельно плоскости направо (см. рис.). Запишем для тела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оси силы и ускорение, получим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ОХ: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(2)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ОУ: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0.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(3)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уравнения (3) находим, что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Тогда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Подставив это выражение в (2)  получим: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откуда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4" name="Rectangle 44"/>
          <p:cNvSpPr>
            <a:spLocks noChangeArrowheads="1"/>
          </p:cNvSpPr>
          <p:nvPr/>
        </p:nvSpPr>
        <p:spPr bwMode="auto">
          <a:xfrm>
            <a:off x="3500430" y="5357826"/>
            <a:ext cx="50006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7215206" y="5857892"/>
            <a:ext cx="7857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≈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5,9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000628" y="5357826"/>
            <a:ext cx="2228850" cy="59055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4143372" y="5857892"/>
            <a:ext cx="3133725" cy="476250"/>
          </a:xfrm>
          <a:prstGeom prst="rect">
            <a:avLst/>
          </a:prstGeom>
          <a:noFill/>
        </p:spPr>
      </p:pic>
      <p:sp>
        <p:nvSpPr>
          <p:cNvPr id="41" name="Управляющая кнопка: назад 40">
            <a:hlinkClick r:id="rId6" action="ppaction://hlinksldjump" highlightClick="1"/>
          </p:cNvPr>
          <p:cNvSpPr/>
          <p:nvPr/>
        </p:nvSpPr>
        <p:spPr>
          <a:xfrm>
            <a:off x="285720" y="6500834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571472" y="1142985"/>
            <a:ext cx="1857388" cy="1428760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642910" y="357166"/>
            <a:ext cx="17416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571472" y="1071546"/>
            <a:ext cx="17859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40˚≈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,7 рад.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el-GR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714612" y="1000108"/>
            <a:ext cx="6143669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тело при его скольжении по наклонной плоскости действуют: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нормальной реакции плоскости;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трения. Ускорение при равномерном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скольжении тела равно нулю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рис.). Запишем для тела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 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оси силы, получим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ОХ: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(2)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ОУ: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       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(3)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уравнения (3) находим,   что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Учитывая закон для силы трения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Подставив это выражение в  (2)  получим: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</a:t>
            </a:r>
            <a:r>
              <a:rPr lang="en-US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откуда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˚≈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,84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Управляющая кнопка: назад 40">
            <a:hlinkClick r:id="rId3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3" name="Group 2"/>
          <p:cNvGrpSpPr>
            <a:grpSpLocks/>
          </p:cNvGrpSpPr>
          <p:nvPr/>
        </p:nvGrpSpPr>
        <p:grpSpPr bwMode="auto">
          <a:xfrm>
            <a:off x="571473" y="3357084"/>
            <a:ext cx="2242101" cy="2785935"/>
            <a:chOff x="3882" y="6205"/>
            <a:chExt cx="2496" cy="2438"/>
          </a:xfrm>
        </p:grpSpPr>
        <p:grpSp>
          <p:nvGrpSpPr>
            <p:cNvPr id="44" name="Group 3"/>
            <p:cNvGrpSpPr>
              <a:grpSpLocks/>
            </p:cNvGrpSpPr>
            <p:nvPr/>
          </p:nvGrpSpPr>
          <p:grpSpPr bwMode="auto">
            <a:xfrm>
              <a:off x="3882" y="6601"/>
              <a:ext cx="2147" cy="2042"/>
              <a:chOff x="3882" y="6601"/>
              <a:chExt cx="2147" cy="2042"/>
            </a:xfrm>
          </p:grpSpPr>
          <p:grpSp>
            <p:nvGrpSpPr>
              <p:cNvPr id="50" name="Group 4"/>
              <p:cNvGrpSpPr>
                <a:grpSpLocks/>
              </p:cNvGrpSpPr>
              <p:nvPr/>
            </p:nvGrpSpPr>
            <p:grpSpPr bwMode="auto">
              <a:xfrm>
                <a:off x="4200" y="7206"/>
                <a:ext cx="546" cy="347"/>
                <a:chOff x="4137" y="4631"/>
                <a:chExt cx="546" cy="347"/>
              </a:xfrm>
            </p:grpSpPr>
            <p:cxnSp>
              <p:nvCxnSpPr>
                <p:cNvPr id="78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4137" y="4756"/>
                  <a:ext cx="546" cy="22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none" w="med" len="med"/>
                </a:ln>
              </p:spPr>
            </p:cxnSp>
            <p:sp>
              <p:nvSpPr>
                <p:cNvPr id="7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137" y="4631"/>
                  <a:ext cx="318" cy="313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600" b="1" i="1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v</a:t>
                  </a:r>
                  <a:endPara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80" name="AutoShape 7"/>
                <p:cNvCxnSpPr>
                  <a:cxnSpLocks noChangeShapeType="1"/>
                </p:cNvCxnSpPr>
                <p:nvPr/>
              </p:nvCxnSpPr>
              <p:spPr bwMode="auto">
                <a:xfrm flipH="1">
                  <a:off x="4217" y="4693"/>
                  <a:ext cx="129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</p:grpSp>
          <p:grpSp>
            <p:nvGrpSpPr>
              <p:cNvPr id="51" name="Group 8"/>
              <p:cNvGrpSpPr>
                <a:grpSpLocks/>
              </p:cNvGrpSpPr>
              <p:nvPr/>
            </p:nvGrpSpPr>
            <p:grpSpPr bwMode="auto">
              <a:xfrm>
                <a:off x="3882" y="6601"/>
                <a:ext cx="2147" cy="2042"/>
                <a:chOff x="3885" y="4005"/>
                <a:chExt cx="2147" cy="2042"/>
              </a:xfrm>
            </p:grpSpPr>
            <p:grpSp>
              <p:nvGrpSpPr>
                <p:cNvPr id="52" name="Group 9"/>
                <p:cNvGrpSpPr>
                  <a:grpSpLocks/>
                </p:cNvGrpSpPr>
                <p:nvPr/>
              </p:nvGrpSpPr>
              <p:grpSpPr bwMode="auto">
                <a:xfrm>
                  <a:off x="3885" y="4542"/>
                  <a:ext cx="2147" cy="842"/>
                  <a:chOff x="3885" y="1522"/>
                  <a:chExt cx="2147" cy="842"/>
                </a:xfrm>
              </p:grpSpPr>
              <p:grpSp>
                <p:nvGrpSpPr>
                  <p:cNvPr id="7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885" y="1522"/>
                    <a:ext cx="2147" cy="842"/>
                    <a:chOff x="3885" y="1522"/>
                    <a:chExt cx="2147" cy="842"/>
                  </a:xfrm>
                </p:grpSpPr>
                <p:sp>
                  <p:nvSpPr>
                    <p:cNvPr id="75" name="AutoShape 11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538" y="869"/>
                      <a:ext cx="842" cy="2147"/>
                    </a:xfrm>
                    <a:prstGeom prst="rtTriangle">
                      <a:avLst/>
                    </a:prstGeom>
                    <a:solidFill>
                      <a:srgbClr val="F2F2F2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76" name="Rectangle 12"/>
                    <p:cNvSpPr>
                      <a:spLocks noChangeArrowheads="1"/>
                    </p:cNvSpPr>
                    <p:nvPr/>
                  </p:nvSpPr>
                  <p:spPr bwMode="auto">
                    <a:xfrm rot="19877131">
                      <a:off x="4921" y="1632"/>
                      <a:ext cx="362" cy="245"/>
                    </a:xfrm>
                    <a:prstGeom prst="rect">
                      <a:avLst/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77" name="Arc 13"/>
                    <p:cNvSpPr>
                      <a:spLocks/>
                    </p:cNvSpPr>
                    <p:nvPr/>
                  </p:nvSpPr>
                  <p:spPr bwMode="auto">
                    <a:xfrm rot="2627056">
                      <a:off x="4279" y="2217"/>
                      <a:ext cx="137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7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16" y="2058"/>
                    <a:ext cx="429" cy="306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α</a:t>
                    </a:r>
                    <a:endParaRPr kumimoji="0" lang="ru-RU" sz="4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3" name="Group 15"/>
                <p:cNvGrpSpPr>
                  <a:grpSpLocks/>
                </p:cNvGrpSpPr>
                <p:nvPr/>
              </p:nvGrpSpPr>
              <p:grpSpPr bwMode="auto">
                <a:xfrm>
                  <a:off x="4741" y="4005"/>
                  <a:ext cx="1291" cy="2042"/>
                  <a:chOff x="4741" y="4005"/>
                  <a:chExt cx="1291" cy="2042"/>
                </a:xfrm>
              </p:grpSpPr>
              <p:grpSp>
                <p:nvGrpSpPr>
                  <p:cNvPr id="54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5316" y="4360"/>
                    <a:ext cx="716" cy="422"/>
                    <a:chOff x="4276" y="4312"/>
                    <a:chExt cx="716" cy="422"/>
                  </a:xfrm>
                </p:grpSpPr>
                <p:sp>
                  <p:nvSpPr>
                    <p:cNvPr id="71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76" y="4312"/>
                      <a:ext cx="716" cy="422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r>
                        <a:rPr kumimoji="0" lang="ru-RU" sz="14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тр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72" name="AutoShape 1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56" y="4312"/>
                      <a:ext cx="191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55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919" y="5672"/>
                    <a:ext cx="557" cy="375"/>
                    <a:chOff x="4926" y="5684"/>
                    <a:chExt cx="557" cy="375"/>
                  </a:xfrm>
                </p:grpSpPr>
                <p:sp>
                  <p:nvSpPr>
                    <p:cNvPr id="6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26" y="5684"/>
                      <a:ext cx="557" cy="375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mg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70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164" y="5747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5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741" y="4005"/>
                    <a:ext cx="476" cy="441"/>
                    <a:chOff x="4752" y="4014"/>
                    <a:chExt cx="476" cy="441"/>
                  </a:xfrm>
                </p:grpSpPr>
                <p:sp>
                  <p:nvSpPr>
                    <p:cNvPr id="67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52" y="4056"/>
                      <a:ext cx="476" cy="399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N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68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920" y="4014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cxnSp>
                <p:nvCxnSpPr>
                  <p:cNvPr id="57" name="AutoShape 25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115" y="4610"/>
                    <a:ext cx="440" cy="16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med"/>
                    <a:tailEnd type="stealth" w="sm" len="med"/>
                  </a:ln>
                </p:spPr>
              </p:cxnSp>
              <p:cxnSp>
                <p:nvCxnSpPr>
                  <p:cNvPr id="58" name="AutoShape 26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4661" y="4314"/>
                    <a:ext cx="525" cy="36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med" len="med"/>
                  </a:ln>
                </p:spPr>
              </p:cxnSp>
              <p:cxnSp>
                <p:nvCxnSpPr>
                  <p:cNvPr id="59" name="AutoShape 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112" y="4781"/>
                    <a:ext cx="0" cy="8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</p:spPr>
              </p:cxnSp>
            </p:grpSp>
          </p:grpSp>
        </p:grpSp>
        <p:grpSp>
          <p:nvGrpSpPr>
            <p:cNvPr id="45" name="Group 35"/>
            <p:cNvGrpSpPr>
              <a:grpSpLocks/>
            </p:cNvGrpSpPr>
            <p:nvPr/>
          </p:nvGrpSpPr>
          <p:grpSpPr bwMode="auto">
            <a:xfrm>
              <a:off x="3899" y="6205"/>
              <a:ext cx="2479" cy="1758"/>
              <a:chOff x="3899" y="6222"/>
              <a:chExt cx="2479" cy="1758"/>
            </a:xfrm>
          </p:grpSpPr>
          <p:cxnSp>
            <p:nvCxnSpPr>
              <p:cNvPr id="46" name="AutoShape 36"/>
              <p:cNvCxnSpPr>
                <a:cxnSpLocks noChangeShapeType="1"/>
              </p:cNvCxnSpPr>
              <p:nvPr/>
            </p:nvCxnSpPr>
            <p:spPr bwMode="auto">
              <a:xfrm flipV="1">
                <a:off x="3899" y="7056"/>
                <a:ext cx="2339" cy="92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47" name="AutoShape 37"/>
              <p:cNvCxnSpPr>
                <a:cxnSpLocks noChangeShapeType="1"/>
              </p:cNvCxnSpPr>
              <p:nvPr/>
            </p:nvCxnSpPr>
            <p:spPr bwMode="auto">
              <a:xfrm rot="16200000" flipV="1">
                <a:off x="4185" y="6460"/>
                <a:ext cx="1126" cy="77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48" name="Text Box 38"/>
              <p:cNvSpPr txBox="1">
                <a:spLocks noChangeArrowheads="1"/>
              </p:cNvSpPr>
              <p:nvPr/>
            </p:nvSpPr>
            <p:spPr bwMode="auto">
              <a:xfrm>
                <a:off x="5950" y="6848"/>
                <a:ext cx="428" cy="26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endPara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Text Box 39"/>
              <p:cNvSpPr txBox="1">
                <a:spLocks noChangeArrowheads="1"/>
              </p:cNvSpPr>
              <p:nvPr/>
            </p:nvSpPr>
            <p:spPr bwMode="auto">
              <a:xfrm>
                <a:off x="4439" y="6222"/>
                <a:ext cx="239" cy="4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428596" y="1142984"/>
            <a:ext cx="1928826" cy="2084387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642910" y="357166"/>
            <a:ext cx="17416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7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28596" y="1000108"/>
            <a:ext cx="192882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10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7кН = 7∙10</a:t>
            </a:r>
            <a:r>
              <a:rPr lang="ru-RU" baseline="30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0,1;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30˚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714612" y="1000108"/>
            <a:ext cx="614366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автомобиль действуют: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нормальной реакции плоскости;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тяги;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трения. Вектор ускорения направлен параллельно плоскости (см. рис.). Запишем для автомобиля второй закон Ньютона в векторной форме: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оси силы и ускорение, получим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ОХ: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ОУ: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0.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уравнения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находим, что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Учитывая,  что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запишем уравнение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в виде: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откуда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4" name="Rectangle 44"/>
          <p:cNvSpPr>
            <a:spLocks noChangeArrowheads="1"/>
          </p:cNvSpPr>
          <p:nvPr/>
        </p:nvSpPr>
        <p:spPr bwMode="auto">
          <a:xfrm>
            <a:off x="3500430" y="5715016"/>
            <a:ext cx="50006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Управляющая кнопка: назад 40">
            <a:hlinkClick r:id="rId3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4286248" y="5929330"/>
            <a:ext cx="2971800" cy="533400"/>
          </a:xfrm>
          <a:prstGeom prst="rect">
            <a:avLst/>
          </a:prstGeom>
          <a:noFill/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8001024" y="6000768"/>
            <a:ext cx="161925" cy="400050"/>
          </a:xfrm>
          <a:prstGeom prst="rect">
            <a:avLst/>
          </a:prstGeom>
          <a:noFill/>
        </p:spPr>
      </p:pic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7215206" y="5929330"/>
            <a:ext cx="8572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≈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1,2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2" name="Group 2"/>
          <p:cNvGrpSpPr>
            <a:grpSpLocks/>
          </p:cNvGrpSpPr>
          <p:nvPr/>
        </p:nvGrpSpPr>
        <p:grpSpPr bwMode="auto">
          <a:xfrm>
            <a:off x="456817" y="3572379"/>
            <a:ext cx="2356181" cy="2320845"/>
            <a:chOff x="3815" y="6388"/>
            <a:chExt cx="2623" cy="2168"/>
          </a:xfrm>
        </p:grpSpPr>
        <p:grpSp>
          <p:nvGrpSpPr>
            <p:cNvPr id="93" name="Group 3"/>
            <p:cNvGrpSpPr>
              <a:grpSpLocks/>
            </p:cNvGrpSpPr>
            <p:nvPr/>
          </p:nvGrpSpPr>
          <p:grpSpPr bwMode="auto">
            <a:xfrm>
              <a:off x="3815" y="6521"/>
              <a:ext cx="2277" cy="2035"/>
              <a:chOff x="3815" y="6521"/>
              <a:chExt cx="2277" cy="2035"/>
            </a:xfrm>
          </p:grpSpPr>
          <p:grpSp>
            <p:nvGrpSpPr>
              <p:cNvPr id="99" name="Group 4"/>
              <p:cNvGrpSpPr>
                <a:grpSpLocks/>
              </p:cNvGrpSpPr>
              <p:nvPr/>
            </p:nvGrpSpPr>
            <p:grpSpPr bwMode="auto">
              <a:xfrm>
                <a:off x="5546" y="6521"/>
                <a:ext cx="546" cy="442"/>
                <a:chOff x="5483" y="3946"/>
                <a:chExt cx="546" cy="442"/>
              </a:xfrm>
            </p:grpSpPr>
            <p:cxnSp>
              <p:nvCxnSpPr>
                <p:cNvPr id="127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483" y="4120"/>
                  <a:ext cx="546" cy="22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med" len="lg"/>
                </a:ln>
              </p:spPr>
            </p:cxnSp>
            <p:sp>
              <p:nvSpPr>
                <p:cNvPr id="12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5550" y="3946"/>
                  <a:ext cx="338" cy="442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1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Book Antiqua" pitchFamily="18" charset="0"/>
                      <a:cs typeface="Arial" pitchFamily="34" charset="0"/>
                    </a:rPr>
                    <a:t>v</a:t>
                  </a:r>
                  <a:endPara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29" name="AutoShape 7"/>
                <p:cNvCxnSpPr>
                  <a:cxnSpLocks noChangeShapeType="1"/>
                </p:cNvCxnSpPr>
                <p:nvPr/>
              </p:nvCxnSpPr>
              <p:spPr bwMode="auto">
                <a:xfrm flipH="1">
                  <a:off x="5640" y="4006"/>
                  <a:ext cx="129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</p:grpSp>
          <p:grpSp>
            <p:nvGrpSpPr>
              <p:cNvPr id="100" name="Group 8"/>
              <p:cNvGrpSpPr>
                <a:grpSpLocks/>
              </p:cNvGrpSpPr>
              <p:nvPr/>
            </p:nvGrpSpPr>
            <p:grpSpPr bwMode="auto">
              <a:xfrm>
                <a:off x="3815" y="6587"/>
                <a:ext cx="2240" cy="1969"/>
                <a:chOff x="3818" y="3991"/>
                <a:chExt cx="2240" cy="1969"/>
              </a:xfrm>
            </p:grpSpPr>
            <p:grpSp>
              <p:nvGrpSpPr>
                <p:cNvPr id="101" name="Group 9"/>
                <p:cNvGrpSpPr>
                  <a:grpSpLocks/>
                </p:cNvGrpSpPr>
                <p:nvPr/>
              </p:nvGrpSpPr>
              <p:grpSpPr bwMode="auto">
                <a:xfrm>
                  <a:off x="3885" y="4542"/>
                  <a:ext cx="2147" cy="842"/>
                  <a:chOff x="3885" y="1522"/>
                  <a:chExt cx="2147" cy="842"/>
                </a:xfrm>
              </p:grpSpPr>
              <p:grpSp>
                <p:nvGrpSpPr>
                  <p:cNvPr id="122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885" y="1522"/>
                    <a:ext cx="2147" cy="842"/>
                    <a:chOff x="3885" y="1522"/>
                    <a:chExt cx="2147" cy="842"/>
                  </a:xfrm>
                </p:grpSpPr>
                <p:sp>
                  <p:nvSpPr>
                    <p:cNvPr id="124" name="AutoShape 11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538" y="869"/>
                      <a:ext cx="842" cy="2147"/>
                    </a:xfrm>
                    <a:prstGeom prst="rtTriangle">
                      <a:avLst/>
                    </a:prstGeom>
                    <a:solidFill>
                      <a:srgbClr val="F2F2F2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25" name="Rectangle 12"/>
                    <p:cNvSpPr>
                      <a:spLocks noChangeArrowheads="1"/>
                    </p:cNvSpPr>
                    <p:nvPr/>
                  </p:nvSpPr>
                  <p:spPr bwMode="auto">
                    <a:xfrm rot="20095018">
                      <a:off x="4921" y="1632"/>
                      <a:ext cx="362" cy="245"/>
                    </a:xfrm>
                    <a:prstGeom prst="rect">
                      <a:avLst/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26" name="Arc 13"/>
                    <p:cNvSpPr>
                      <a:spLocks/>
                    </p:cNvSpPr>
                    <p:nvPr/>
                  </p:nvSpPr>
                  <p:spPr bwMode="auto">
                    <a:xfrm rot="2627056">
                      <a:off x="4279" y="2217"/>
                      <a:ext cx="137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123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16" y="2058"/>
                    <a:ext cx="429" cy="306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α</a:t>
                    </a: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02" name="Group 15"/>
                <p:cNvGrpSpPr>
                  <a:grpSpLocks/>
                </p:cNvGrpSpPr>
                <p:nvPr/>
              </p:nvGrpSpPr>
              <p:grpSpPr bwMode="auto">
                <a:xfrm>
                  <a:off x="3818" y="3991"/>
                  <a:ext cx="2240" cy="1969"/>
                  <a:chOff x="3818" y="3991"/>
                  <a:chExt cx="2240" cy="1969"/>
                </a:xfrm>
              </p:grpSpPr>
              <p:grpSp>
                <p:nvGrpSpPr>
                  <p:cNvPr id="103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5298" y="4459"/>
                    <a:ext cx="760" cy="422"/>
                    <a:chOff x="4258" y="4411"/>
                    <a:chExt cx="760" cy="422"/>
                  </a:xfrm>
                </p:grpSpPr>
                <p:sp>
                  <p:nvSpPr>
                    <p:cNvPr id="120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58" y="4411"/>
                      <a:ext cx="760" cy="422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21" name="AutoShape 1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36" y="4438"/>
                      <a:ext cx="191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104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980" y="5593"/>
                    <a:ext cx="508" cy="367"/>
                    <a:chOff x="4987" y="5605"/>
                    <a:chExt cx="508" cy="367"/>
                  </a:xfrm>
                </p:grpSpPr>
                <p:sp>
                  <p:nvSpPr>
                    <p:cNvPr id="11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87" y="5605"/>
                      <a:ext cx="508" cy="367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mg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19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146" y="5672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10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741" y="3991"/>
                    <a:ext cx="700" cy="399"/>
                    <a:chOff x="4752" y="4000"/>
                    <a:chExt cx="700" cy="399"/>
                  </a:xfrm>
                </p:grpSpPr>
                <p:sp>
                  <p:nvSpPr>
                    <p:cNvPr id="116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52" y="4000"/>
                      <a:ext cx="700" cy="399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N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17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920" y="4014"/>
                      <a:ext cx="189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cxnSp>
                <p:nvCxnSpPr>
                  <p:cNvPr id="106" name="AutoShape 25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799" y="4629"/>
                    <a:ext cx="673" cy="27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sm" len="med"/>
                    <a:tailEnd type="stealth" w="sm" len="med"/>
                  </a:ln>
                </p:spPr>
              </p:cxnSp>
              <p:cxnSp>
                <p:nvCxnSpPr>
                  <p:cNvPr id="107" name="AutoShape 26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4604" y="4257"/>
                    <a:ext cx="637" cy="36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sm" len="med"/>
                  </a:ln>
                </p:spPr>
              </p:cxnSp>
              <p:cxnSp>
                <p:nvCxnSpPr>
                  <p:cNvPr id="108" name="AutoShape 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112" y="4781"/>
                    <a:ext cx="0" cy="8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</p:spPr>
              </p:cxnSp>
              <p:grpSp>
                <p:nvGrpSpPr>
                  <p:cNvPr id="109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4450" y="4714"/>
                    <a:ext cx="760" cy="422"/>
                    <a:chOff x="4204" y="4290"/>
                    <a:chExt cx="760" cy="422"/>
                  </a:xfrm>
                </p:grpSpPr>
                <p:sp>
                  <p:nvSpPr>
                    <p:cNvPr id="114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4" y="4290"/>
                      <a:ext cx="760" cy="422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r>
                        <a:rPr kumimoji="0" lang="ru-RU" sz="12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тр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15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88" y="4327"/>
                      <a:ext cx="191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110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3818" y="4726"/>
                    <a:ext cx="392" cy="421"/>
                    <a:chOff x="3818" y="4726"/>
                    <a:chExt cx="392" cy="421"/>
                  </a:xfrm>
                </p:grpSpPr>
                <p:sp>
                  <p:nvSpPr>
                    <p:cNvPr id="111" name="Text Box 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46" y="4726"/>
                      <a:ext cx="210" cy="421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a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12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025" y="4793"/>
                      <a:ext cx="129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 type="stealth" w="sm" len="sm"/>
                      <a:tailEnd/>
                    </a:ln>
                  </p:spPr>
                </p:cxnSp>
                <p:cxnSp>
                  <p:nvCxnSpPr>
                    <p:cNvPr id="113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3818" y="4920"/>
                      <a:ext cx="392" cy="174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/>
                      <a:tailEnd type="none" w="med" len="lg"/>
                    </a:ln>
                  </p:spPr>
                </p:cxnSp>
              </p:grpSp>
            </p:grpSp>
          </p:grpSp>
        </p:grpSp>
        <p:grpSp>
          <p:nvGrpSpPr>
            <p:cNvPr id="94" name="Group 35"/>
            <p:cNvGrpSpPr>
              <a:grpSpLocks/>
            </p:cNvGrpSpPr>
            <p:nvPr/>
          </p:nvGrpSpPr>
          <p:grpSpPr bwMode="auto">
            <a:xfrm>
              <a:off x="3899" y="6388"/>
              <a:ext cx="2539" cy="1575"/>
              <a:chOff x="3899" y="6405"/>
              <a:chExt cx="2539" cy="1575"/>
            </a:xfrm>
          </p:grpSpPr>
          <p:cxnSp>
            <p:nvCxnSpPr>
              <p:cNvPr id="95" name="AutoShape 36"/>
              <p:cNvCxnSpPr>
                <a:cxnSpLocks noChangeShapeType="1"/>
              </p:cNvCxnSpPr>
              <p:nvPr/>
            </p:nvCxnSpPr>
            <p:spPr bwMode="auto">
              <a:xfrm flipV="1">
                <a:off x="3899" y="7056"/>
                <a:ext cx="2339" cy="92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96" name="AutoShape 37"/>
              <p:cNvCxnSpPr>
                <a:cxnSpLocks noChangeShapeType="1"/>
              </p:cNvCxnSpPr>
              <p:nvPr/>
            </p:nvCxnSpPr>
            <p:spPr bwMode="auto">
              <a:xfrm rot="16200000" flipV="1">
                <a:off x="4390" y="6660"/>
                <a:ext cx="934" cy="5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97" name="Text Box 38"/>
              <p:cNvSpPr txBox="1">
                <a:spLocks noChangeArrowheads="1"/>
              </p:cNvSpPr>
              <p:nvPr/>
            </p:nvSpPr>
            <p:spPr bwMode="auto">
              <a:xfrm>
                <a:off x="6010" y="6872"/>
                <a:ext cx="428" cy="4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Text Box 39"/>
              <p:cNvSpPr txBox="1">
                <a:spLocks noChangeArrowheads="1"/>
              </p:cNvSpPr>
              <p:nvPr/>
            </p:nvSpPr>
            <p:spPr bwMode="auto">
              <a:xfrm>
                <a:off x="4340" y="6405"/>
                <a:ext cx="428" cy="4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000628" y="5357826"/>
            <a:ext cx="2146116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3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28596" y="1142984"/>
            <a:ext cx="1500198" cy="2000263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357158" y="357166"/>
            <a:ext cx="17416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714348" y="1000108"/>
            <a:ext cx="150019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2кг;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0,5кг;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0,1.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000232" y="1"/>
            <a:ext cx="6929486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Рассмотрим движение каждого тела отдельно.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брусок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i="0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сила нормальной реакции плоскости;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i="0" u="none" strike="noStrike" cap="none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трения. (см. рис.). Запишем для бруска второй закон Ньютона в векторной форме: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них уравнение, получим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ОХ:  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baseline="-30000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        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ОУ: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0.           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уравнения (2)  получаем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учитывая, что</a:t>
            </a:r>
            <a:r>
              <a:rPr lang="ru-RU" dirty="0" smtClean="0">
                <a:solidFill>
                  <a:sysClr val="windowText" lastClr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0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из (1) уравнения получаем</a:t>
            </a:r>
            <a:r>
              <a:rPr lang="ru-RU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ru-RU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 startAt="2"/>
            </a:pP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груз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действуют: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 сила тяжести;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нити. Запишем для груза второй закон Ньютона в векторной форме:</a:t>
            </a:r>
            <a:endParaRPr lang="ru-RU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спроецировав его на ось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получим      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(4)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Складывая (3) и (4) уравнения и учитывая, что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Т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=Т, а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получаем  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Т −Т− </a:t>
            </a:r>
            <a:r>
              <a:rPr lang="ru-RU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(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i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                                              ;    </a:t>
            </a: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Силу натяжения находим из (4) Т =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а=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Т≈4,3 Н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Управляющая кнопка: назад 40">
            <a:hlinkClick r:id="rId4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42910" y="2786058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  Т – ? 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2428860" y="5429264"/>
          <a:ext cx="2643206" cy="642942"/>
        </p:xfrm>
        <a:graphic>
          <a:graphicData uri="http://schemas.openxmlformats.org/presentationml/2006/ole">
            <p:oleObj spid="_x0000_s55298" name="Формула" r:id="rId5" imgW="1714320" imgH="431640" progId="Equation.3">
              <p:embed/>
            </p:oleObj>
          </a:graphicData>
        </a:graphic>
      </p:graphicFrame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5786446" y="5429264"/>
          <a:ext cx="2428892" cy="642942"/>
        </p:xfrm>
        <a:graphic>
          <a:graphicData uri="http://schemas.openxmlformats.org/presentationml/2006/ole">
            <p:oleObj spid="_x0000_s55302" name="Формула" r:id="rId6" imgW="1701720" imgH="419040" progId="Equation.3">
              <p:embed/>
            </p:oleObj>
          </a:graphicData>
        </a:graphic>
      </p:graphicFrame>
      <p:cxnSp>
        <p:nvCxnSpPr>
          <p:cNvPr id="55" name="Прямая соединительная линия 54"/>
          <p:cNvCxnSpPr/>
          <p:nvPr/>
        </p:nvCxnSpPr>
        <p:spPr>
          <a:xfrm rot="5400000">
            <a:off x="1170056" y="4368781"/>
            <a:ext cx="213520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51" idx="3"/>
            <a:endCxn id="51" idx="3"/>
          </p:cNvCxnSpPr>
          <p:nvPr/>
        </p:nvCxnSpPr>
        <p:spPr>
          <a:xfrm>
            <a:off x="785786" y="4026099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51" idx="3"/>
            <a:endCxn id="64" idx="0"/>
          </p:cNvCxnSpPr>
          <p:nvPr/>
        </p:nvCxnSpPr>
        <p:spPr>
          <a:xfrm>
            <a:off x="785786" y="4026099"/>
            <a:ext cx="614285" cy="1588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 rot="5400000">
            <a:off x="216693" y="4269581"/>
            <a:ext cx="214314" cy="14287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621532" y="4269575"/>
            <a:ext cx="214314" cy="14287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Группа 155"/>
          <p:cNvGrpSpPr/>
          <p:nvPr/>
        </p:nvGrpSpPr>
        <p:grpSpPr>
          <a:xfrm>
            <a:off x="104775" y="3500438"/>
            <a:ext cx="1874357" cy="2356660"/>
            <a:chOff x="104775" y="3546281"/>
            <a:chExt cx="1874357" cy="2356660"/>
          </a:xfrm>
        </p:grpSpPr>
        <p:grpSp>
          <p:nvGrpSpPr>
            <p:cNvPr id="146" name="Группа 145"/>
            <p:cNvGrpSpPr/>
            <p:nvPr/>
          </p:nvGrpSpPr>
          <p:grpSpPr>
            <a:xfrm>
              <a:off x="104775" y="3546281"/>
              <a:ext cx="1874357" cy="1307204"/>
              <a:chOff x="104775" y="3546281"/>
              <a:chExt cx="1874357" cy="1307204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285720" y="3857628"/>
                <a:ext cx="500066" cy="42862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214282" y="4286256"/>
                <a:ext cx="107157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rot="10800000">
                <a:off x="214282" y="4500570"/>
                <a:ext cx="107157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Овал 63"/>
              <p:cNvSpPr/>
              <p:nvPr/>
            </p:nvSpPr>
            <p:spPr>
              <a:xfrm>
                <a:off x="1299976" y="4071942"/>
                <a:ext cx="200190" cy="1855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2" name="Прямая соединительная линия 81"/>
              <p:cNvCxnSpPr/>
              <p:nvPr/>
            </p:nvCxnSpPr>
            <p:spPr>
              <a:xfrm rot="5400000">
                <a:off x="1285852" y="4143380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Прямая соединительная линия 90"/>
              <p:cNvCxnSpPr/>
              <p:nvPr/>
            </p:nvCxnSpPr>
            <p:spPr>
              <a:xfrm>
                <a:off x="1500166" y="4143380"/>
                <a:ext cx="8000" cy="710105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единительная линия 113"/>
              <p:cNvCxnSpPr/>
              <p:nvPr/>
            </p:nvCxnSpPr>
            <p:spPr>
              <a:xfrm rot="5400000">
                <a:off x="1072332" y="4571214"/>
                <a:ext cx="14287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Прямая соединительная линия 116"/>
              <p:cNvCxnSpPr/>
              <p:nvPr/>
            </p:nvCxnSpPr>
            <p:spPr>
              <a:xfrm rot="5400000">
                <a:off x="321439" y="4321975"/>
                <a:ext cx="214314" cy="14287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>
              <a:xfrm rot="5400000">
                <a:off x="464315" y="4321975"/>
                <a:ext cx="214314" cy="14287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Прямая соединительная линия 119"/>
              <p:cNvCxnSpPr/>
              <p:nvPr/>
            </p:nvCxnSpPr>
            <p:spPr>
              <a:xfrm rot="5400000">
                <a:off x="750067" y="4321975"/>
                <a:ext cx="214314" cy="14287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Прямая соединительная линия 120"/>
              <p:cNvCxnSpPr/>
              <p:nvPr/>
            </p:nvCxnSpPr>
            <p:spPr>
              <a:xfrm rot="5400000">
                <a:off x="892943" y="4321975"/>
                <a:ext cx="214314" cy="14287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rot="5400000">
                <a:off x="1201619" y="4416336"/>
                <a:ext cx="97032" cy="71435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 rot="5400000">
                <a:off x="1035819" y="4321975"/>
                <a:ext cx="214314" cy="142876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 стрелкой 130"/>
              <p:cNvCxnSpPr/>
              <p:nvPr/>
            </p:nvCxnSpPr>
            <p:spPr>
              <a:xfrm>
                <a:off x="550404" y="4071068"/>
                <a:ext cx="1428728" cy="1588"/>
              </a:xfrm>
              <a:prstGeom prst="straightConnector1">
                <a:avLst/>
              </a:prstGeom>
              <a:ln w="6350">
                <a:solidFill>
                  <a:schemeClr val="bg1"/>
                </a:solidFill>
                <a:headEnd type="oval"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 стрелкой 138"/>
              <p:cNvCxnSpPr/>
              <p:nvPr/>
            </p:nvCxnSpPr>
            <p:spPr>
              <a:xfrm flipV="1">
                <a:off x="104775" y="4073530"/>
                <a:ext cx="966795" cy="10913"/>
              </a:xfrm>
              <a:prstGeom prst="straightConnector1">
                <a:avLst/>
              </a:prstGeom>
              <a:ln w="6350">
                <a:solidFill>
                  <a:schemeClr val="bg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Прямая со стрелкой 140"/>
              <p:cNvCxnSpPr/>
              <p:nvPr/>
            </p:nvCxnSpPr>
            <p:spPr>
              <a:xfrm rot="5400000">
                <a:off x="-59933" y="4146110"/>
                <a:ext cx="1200451" cy="794"/>
              </a:xfrm>
              <a:prstGeom prst="straightConnector1">
                <a:avLst/>
              </a:prstGeom>
              <a:ln w="6350">
                <a:solidFill>
                  <a:schemeClr val="bg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7" name="Прямоугольник 146"/>
            <p:cNvSpPr/>
            <p:nvPr/>
          </p:nvSpPr>
          <p:spPr>
            <a:xfrm>
              <a:off x="1357290" y="4857760"/>
              <a:ext cx="312484" cy="21431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9" name="Прямая со стрелкой 148"/>
            <p:cNvCxnSpPr/>
            <p:nvPr/>
          </p:nvCxnSpPr>
          <p:spPr>
            <a:xfrm rot="5400000">
              <a:off x="1108051" y="5035561"/>
              <a:ext cx="785818" cy="158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Прямая со стрелкой 150"/>
            <p:cNvCxnSpPr/>
            <p:nvPr/>
          </p:nvCxnSpPr>
          <p:spPr>
            <a:xfrm rot="5400000">
              <a:off x="1036613" y="5438594"/>
              <a:ext cx="927900" cy="794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sm" len="sm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Прямая со стрелкой 157"/>
          <p:cNvCxnSpPr/>
          <p:nvPr/>
        </p:nvCxnSpPr>
        <p:spPr>
          <a:xfrm>
            <a:off x="1000100" y="3643314"/>
            <a:ext cx="428628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 rot="5400000">
            <a:off x="929456" y="5214156"/>
            <a:ext cx="428628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0" y="3643314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F</a:t>
            </a:r>
            <a:r>
              <a:rPr lang="ru-RU" sz="900" dirty="0" err="1" smtClean="0">
                <a:solidFill>
                  <a:schemeClr val="bg1"/>
                </a:solidFill>
                <a:latin typeface="Century Schoolbook" pitchFamily="18" charset="0"/>
              </a:rPr>
              <a:t>тр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63" name="Прямая со стрелкой 162"/>
          <p:cNvCxnSpPr/>
          <p:nvPr/>
        </p:nvCxnSpPr>
        <p:spPr>
          <a:xfrm>
            <a:off x="111442" y="3665551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500166" y="5214950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g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66" name="Прямая со стрелкой 165"/>
          <p:cNvCxnSpPr/>
          <p:nvPr/>
        </p:nvCxnSpPr>
        <p:spPr>
          <a:xfrm>
            <a:off x="1749411" y="5287617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500034" y="3500438"/>
            <a:ext cx="28575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N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68" name="Прямая со стрелкой 167"/>
          <p:cNvCxnSpPr/>
          <p:nvPr/>
        </p:nvCxnSpPr>
        <p:spPr>
          <a:xfrm>
            <a:off x="588520" y="3530379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357158" y="4786322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r>
              <a:rPr lang="en-US" sz="1400" dirty="0" smtClean="0">
                <a:solidFill>
                  <a:schemeClr val="bg1"/>
                </a:solidFill>
                <a:latin typeface="Century Schoolbook" pitchFamily="18" charset="0"/>
              </a:rPr>
              <a:t>g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72" name="Прямая со стрелкой 171"/>
          <p:cNvCxnSpPr/>
          <p:nvPr/>
        </p:nvCxnSpPr>
        <p:spPr>
          <a:xfrm>
            <a:off x="642910" y="4857760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1500166" y="4572008"/>
            <a:ext cx="3571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7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85786" y="3786190"/>
            <a:ext cx="3571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700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75" name="Прямая со стрелкой 174"/>
          <p:cNvCxnSpPr/>
          <p:nvPr/>
        </p:nvCxnSpPr>
        <p:spPr>
          <a:xfrm>
            <a:off x="874767" y="3792772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 стрелкой 175"/>
          <p:cNvCxnSpPr/>
          <p:nvPr/>
        </p:nvCxnSpPr>
        <p:spPr>
          <a:xfrm>
            <a:off x="1582433" y="4619708"/>
            <a:ext cx="142876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857224" y="507207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700" b="1" i="1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000100" y="3357562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700" b="1" i="1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cxnSp>
        <p:nvCxnSpPr>
          <p:cNvPr id="182" name="Прямая со стрелкой 181"/>
          <p:cNvCxnSpPr/>
          <p:nvPr/>
        </p:nvCxnSpPr>
        <p:spPr>
          <a:xfrm>
            <a:off x="1071538" y="3429000"/>
            <a:ext cx="214314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 стрелкой 182"/>
          <p:cNvCxnSpPr/>
          <p:nvPr/>
        </p:nvCxnSpPr>
        <p:spPr>
          <a:xfrm>
            <a:off x="909637" y="5143500"/>
            <a:ext cx="214314" cy="1588"/>
          </a:xfrm>
          <a:prstGeom prst="straightConnector1">
            <a:avLst/>
          </a:prstGeom>
          <a:ln w="63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1214414" y="5572140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Schoolbook" pitchFamily="18" charset="0"/>
              </a:rPr>
              <a:t>у</a:t>
            </a:r>
            <a:endParaRPr lang="ru-RU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643042" y="3643314"/>
            <a:ext cx="35719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endParaRPr lang="ru-RU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3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28596" y="1142984"/>
            <a:ext cx="1357322" cy="2000263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357158" y="357166"/>
            <a:ext cx="17416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9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571472" y="1000108"/>
            <a:ext cx="1643074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5кг;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2кг;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0,1;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36˚.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071638" y="0"/>
            <a:ext cx="707236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Рассмотрим движение каждого тела отдельно.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первый груз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сила нормальной реакции наклонной плоскости;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i="0" u="none" strike="noStrike" cap="none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нити;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трения. (см. рис.). Запишем для первого тела груза второй закон Ньютона: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b="1" i="0" u="none" strike="noStrike" cap="none" normalizeH="0" baseline="-3000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них уравнение, получим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baseline="-30000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0.             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уравнения (2)  получаем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поэтому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baseline="-30000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</a:t>
            </a:r>
            <a:r>
              <a:rPr lang="ru-RU" baseline="-30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          (3)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Подставив уравнение (3) в (1), получаем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ru-RU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                                                 </a:t>
            </a:r>
            <a:r>
              <a:rPr lang="ru-RU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(4)</a:t>
            </a:r>
            <a:endParaRPr lang="ru-RU" sz="2000" dirty="0" smtClean="0">
              <a:solidFill>
                <a:srgbClr val="0033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 startAt="2"/>
            </a:pP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второй груз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действуют: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 сила тяжести;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нити. Запишем для груза второй закон Ньютона в векторной форме: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и, спроецировав его на ось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1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получим        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(5)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Складывая уравнения (4) и (5) и учитывая, что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Т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=Т, а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aseline="-25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получаем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ru-RU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μ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(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а,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                                            ;   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≈ 0,77м/с</a:t>
            </a:r>
            <a:r>
              <a:rPr lang="ru-RU" b="1" baseline="30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baseline="300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Силу натяжения находим из (5) Т =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Т≈ 21 Н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Управляющая кнопка: назад 40">
            <a:hlinkClick r:id="rId4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00034" y="2714620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  Т – ? 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7" name="Прямая соединительная линия 86"/>
          <p:cNvCxnSpPr>
            <a:stCxn id="51" idx="3"/>
            <a:endCxn id="51" idx="3"/>
          </p:cNvCxnSpPr>
          <p:nvPr/>
        </p:nvCxnSpPr>
        <p:spPr>
          <a:xfrm>
            <a:off x="785786" y="4026099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 rot="5400000">
            <a:off x="193181" y="5335579"/>
            <a:ext cx="329100" cy="1146"/>
          </a:xfrm>
          <a:prstGeom prst="straightConnector1">
            <a:avLst/>
          </a:prstGeom>
          <a:ln w="9525">
            <a:solidFill>
              <a:schemeClr val="bg1"/>
            </a:solidFill>
            <a:headEnd type="oval" w="sm" len="sm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14348" y="4357694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500" b="1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b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643042" y="4572008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700" b="1" i="1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2571736" y="5500702"/>
          <a:ext cx="2143140" cy="568257"/>
        </p:xfrm>
        <a:graphic>
          <a:graphicData uri="http://schemas.openxmlformats.org/presentationml/2006/ole">
            <p:oleObj spid="_x0000_s101380" name="Формула" r:id="rId5" imgW="1676160" imgH="444240" progId="Equation.3">
              <p:embed/>
            </p:oleObj>
          </a:graphicData>
        </a:graphic>
      </p:graphicFrame>
      <p:grpSp>
        <p:nvGrpSpPr>
          <p:cNvPr id="60" name="Group 2"/>
          <p:cNvGrpSpPr>
            <a:grpSpLocks/>
          </p:cNvGrpSpPr>
          <p:nvPr/>
        </p:nvGrpSpPr>
        <p:grpSpPr bwMode="auto">
          <a:xfrm flipH="1">
            <a:off x="71230" y="3786190"/>
            <a:ext cx="2277630" cy="2427606"/>
            <a:chOff x="3882" y="6392"/>
            <a:chExt cx="2608" cy="2126"/>
          </a:xfrm>
        </p:grpSpPr>
        <p:grpSp>
          <p:nvGrpSpPr>
            <p:cNvPr id="62" name="Group 3"/>
            <p:cNvGrpSpPr>
              <a:grpSpLocks/>
            </p:cNvGrpSpPr>
            <p:nvPr/>
          </p:nvGrpSpPr>
          <p:grpSpPr bwMode="auto">
            <a:xfrm>
              <a:off x="3882" y="6830"/>
              <a:ext cx="2608" cy="1688"/>
              <a:chOff x="3882" y="6830"/>
              <a:chExt cx="2608" cy="1688"/>
            </a:xfrm>
          </p:grpSpPr>
          <p:grpSp>
            <p:nvGrpSpPr>
              <p:cNvPr id="69" name="Group 4"/>
              <p:cNvGrpSpPr>
                <a:grpSpLocks/>
              </p:cNvGrpSpPr>
              <p:nvPr/>
            </p:nvGrpSpPr>
            <p:grpSpPr bwMode="auto">
              <a:xfrm>
                <a:off x="5126" y="6921"/>
                <a:ext cx="1281" cy="443"/>
                <a:chOff x="5063" y="4346"/>
                <a:chExt cx="1281" cy="443"/>
              </a:xfrm>
            </p:grpSpPr>
            <p:cxnSp>
              <p:nvCxnSpPr>
                <p:cNvPr id="101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63" y="4567"/>
                  <a:ext cx="546" cy="22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cxnSp>
            <p:cxnSp>
              <p:nvCxnSpPr>
                <p:cNvPr id="103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5423" y="4346"/>
                  <a:ext cx="195" cy="2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  <p:cxnSp>
              <p:nvCxnSpPr>
                <p:cNvPr id="156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6149" y="4630"/>
                  <a:ext cx="195" cy="2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</p:grpSp>
          <p:grpSp>
            <p:nvGrpSpPr>
              <p:cNvPr id="70" name="Group 8"/>
              <p:cNvGrpSpPr>
                <a:grpSpLocks/>
              </p:cNvGrpSpPr>
              <p:nvPr/>
            </p:nvGrpSpPr>
            <p:grpSpPr bwMode="auto">
              <a:xfrm>
                <a:off x="3882" y="6830"/>
                <a:ext cx="2608" cy="1688"/>
                <a:chOff x="3885" y="4234"/>
                <a:chExt cx="2608" cy="1688"/>
              </a:xfrm>
            </p:grpSpPr>
            <p:grpSp>
              <p:nvGrpSpPr>
                <p:cNvPr id="71" name="Group 9"/>
                <p:cNvGrpSpPr>
                  <a:grpSpLocks/>
                </p:cNvGrpSpPr>
                <p:nvPr/>
              </p:nvGrpSpPr>
              <p:grpSpPr bwMode="auto">
                <a:xfrm>
                  <a:off x="3885" y="4542"/>
                  <a:ext cx="2147" cy="852"/>
                  <a:chOff x="3885" y="1522"/>
                  <a:chExt cx="2147" cy="852"/>
                </a:xfrm>
              </p:grpSpPr>
              <p:grpSp>
                <p:nvGrpSpPr>
                  <p:cNvPr id="9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885" y="1522"/>
                    <a:ext cx="2147" cy="852"/>
                    <a:chOff x="3885" y="1522"/>
                    <a:chExt cx="2147" cy="852"/>
                  </a:xfrm>
                </p:grpSpPr>
                <p:sp>
                  <p:nvSpPr>
                    <p:cNvPr id="98" name="AutoShape 11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538" y="869"/>
                      <a:ext cx="842" cy="2147"/>
                    </a:xfrm>
                    <a:prstGeom prst="rtTriangle">
                      <a:avLst/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3175">
                      <a:noFill/>
                      <a:miter lim="800000"/>
                      <a:headEnd/>
                      <a:tailEnd/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99" name="Rectangle 12"/>
                    <p:cNvSpPr>
                      <a:spLocks noChangeArrowheads="1"/>
                    </p:cNvSpPr>
                    <p:nvPr/>
                  </p:nvSpPr>
                  <p:spPr bwMode="auto">
                    <a:xfrm rot="19954891">
                      <a:off x="4921" y="1632"/>
                      <a:ext cx="362" cy="245"/>
                    </a:xfrm>
                    <a:prstGeom prst="rect">
                      <a:avLst/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hilly" dir="t">
                        <a:rot lat="0" lon="0" rev="18480000"/>
                      </a:lightRig>
                    </a:scene3d>
                    <a:sp3d prstMaterial="clear">
                      <a:bevelT h="63500"/>
                    </a:sp3d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00" name="Arc 13"/>
                    <p:cNvSpPr>
                      <a:spLocks/>
                    </p:cNvSpPr>
                    <p:nvPr/>
                  </p:nvSpPr>
                  <p:spPr bwMode="auto">
                    <a:xfrm rot="2627056">
                      <a:off x="4211" y="2227"/>
                      <a:ext cx="137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7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46" y="2152"/>
                    <a:ext cx="265" cy="219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100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rPr>
                      <a:t>α</a:t>
                    </a:r>
                    <a:endParaRPr kumimoji="0" lang="ru-RU" sz="240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72" name="Group 15"/>
                <p:cNvGrpSpPr>
                  <a:grpSpLocks/>
                </p:cNvGrpSpPr>
                <p:nvPr/>
              </p:nvGrpSpPr>
              <p:grpSpPr bwMode="auto">
                <a:xfrm>
                  <a:off x="3902" y="4234"/>
                  <a:ext cx="2591" cy="1688"/>
                  <a:chOff x="3902" y="4234"/>
                  <a:chExt cx="2591" cy="1688"/>
                </a:xfrm>
              </p:grpSpPr>
              <p:cxnSp>
                <p:nvCxnSpPr>
                  <p:cNvPr id="95" name="AutoShape 18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5250" y="4378"/>
                    <a:ext cx="158" cy="2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  <p:grpSp>
                <p:nvGrpSpPr>
                  <p:cNvPr id="74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75" y="5298"/>
                    <a:ext cx="1718" cy="624"/>
                    <a:chOff x="4782" y="5310"/>
                    <a:chExt cx="1718" cy="624"/>
                  </a:xfrm>
                </p:grpSpPr>
                <p:sp>
                  <p:nvSpPr>
                    <p:cNvPr id="92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82" y="5684"/>
                      <a:ext cx="572" cy="25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ru-RU" sz="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g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93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922" y="5731"/>
                      <a:ext cx="176" cy="2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  <p:sp>
                  <p:nvSpPr>
                    <p:cNvPr id="153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09" y="5310"/>
                      <a:ext cx="491" cy="25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ru-RU" sz="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g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54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078" y="5372"/>
                      <a:ext cx="176" cy="2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7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759" y="4234"/>
                    <a:ext cx="425" cy="187"/>
                    <a:chOff x="4770" y="4243"/>
                    <a:chExt cx="425" cy="187"/>
                  </a:xfrm>
                </p:grpSpPr>
                <p:sp>
                  <p:nvSpPr>
                    <p:cNvPr id="88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70" y="4243"/>
                      <a:ext cx="425" cy="187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 N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90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4864" y="4260"/>
                      <a:ext cx="158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cxnSp>
                <p:nvCxnSpPr>
                  <p:cNvPr id="76" name="AutoShape 25"/>
                  <p:cNvCxnSpPr>
                    <a:cxnSpLocks noChangeShapeType="1"/>
                  </p:cNvCxnSpPr>
                  <p:nvPr/>
                </p:nvCxnSpPr>
                <p:spPr bwMode="auto">
                  <a:xfrm rot="10800000" flipH="1">
                    <a:off x="5102" y="4629"/>
                    <a:ext cx="370" cy="14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sm" len="med"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cxnSp>
                <p:nvCxnSpPr>
                  <p:cNvPr id="77" name="AutoShape 26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4744" y="4418"/>
                    <a:ext cx="433" cy="28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cxnSp>
                <p:nvCxnSpPr>
                  <p:cNvPr id="78" name="AutoShape 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112" y="4781"/>
                    <a:ext cx="0" cy="8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grpSp>
                <p:nvGrpSpPr>
                  <p:cNvPr id="79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4443" y="4359"/>
                    <a:ext cx="1477" cy="627"/>
                    <a:chOff x="4197" y="3935"/>
                    <a:chExt cx="1477" cy="627"/>
                  </a:xfrm>
                </p:grpSpPr>
                <p:sp>
                  <p:nvSpPr>
                    <p:cNvPr id="85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74" y="3935"/>
                      <a:ext cx="491" cy="25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F</a:t>
                      </a:r>
                      <a:r>
                        <a:rPr kumimoji="0" lang="ru-RU" sz="11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тр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86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4197" y="4138"/>
                      <a:ext cx="148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  <p:cxnSp>
                  <p:nvCxnSpPr>
                    <p:cNvPr id="177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5526" y="4561"/>
                      <a:ext cx="148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80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3902" y="4629"/>
                    <a:ext cx="2100" cy="607"/>
                    <a:chOff x="3902" y="4629"/>
                    <a:chExt cx="2100" cy="607"/>
                  </a:xfrm>
                </p:grpSpPr>
                <p:sp>
                  <p:nvSpPr>
                    <p:cNvPr id="81" name="Text Box 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02" y="4629"/>
                      <a:ext cx="210" cy="421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a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83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008" y="4743"/>
                      <a:ext cx="129" cy="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 type="stealth" w="sm" len="sm"/>
                      <a:tailEnd/>
                    </a:ln>
                  </p:spPr>
                </p:cxnSp>
                <p:cxnSp>
                  <p:nvCxnSpPr>
                    <p:cNvPr id="84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383" y="4678"/>
                      <a:ext cx="414" cy="16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157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rot="16200000" flipV="1">
                      <a:off x="5814" y="5048"/>
                      <a:ext cx="376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</p:grpSp>
            </p:grpSp>
          </p:grpSp>
        </p:grpSp>
        <p:grpSp>
          <p:nvGrpSpPr>
            <p:cNvPr id="63" name="Group 35"/>
            <p:cNvGrpSpPr>
              <a:grpSpLocks/>
            </p:cNvGrpSpPr>
            <p:nvPr/>
          </p:nvGrpSpPr>
          <p:grpSpPr bwMode="auto">
            <a:xfrm>
              <a:off x="4017" y="6392"/>
              <a:ext cx="2309" cy="1299"/>
              <a:chOff x="4017" y="6409"/>
              <a:chExt cx="2309" cy="1299"/>
            </a:xfrm>
          </p:grpSpPr>
          <p:cxnSp>
            <p:nvCxnSpPr>
              <p:cNvPr id="65" name="AutoShape 36"/>
              <p:cNvCxnSpPr>
                <a:cxnSpLocks noChangeShapeType="1"/>
              </p:cNvCxnSpPr>
              <p:nvPr/>
            </p:nvCxnSpPr>
            <p:spPr bwMode="auto">
              <a:xfrm rot="16200000" flipV="1">
                <a:off x="5704" y="7067"/>
                <a:ext cx="938" cy="2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66" name="AutoShape 37"/>
              <p:cNvCxnSpPr>
                <a:cxnSpLocks noChangeShapeType="1"/>
              </p:cNvCxnSpPr>
              <p:nvPr/>
            </p:nvCxnSpPr>
            <p:spPr bwMode="auto">
              <a:xfrm rot="16200000" flipV="1">
                <a:off x="4416" y="6709"/>
                <a:ext cx="828" cy="521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67" name="Text Box 38"/>
              <p:cNvSpPr txBox="1">
                <a:spLocks noChangeArrowheads="1"/>
              </p:cNvSpPr>
              <p:nvPr/>
            </p:nvSpPr>
            <p:spPr bwMode="auto">
              <a:xfrm>
                <a:off x="4017" y="7472"/>
                <a:ext cx="428" cy="197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1</a:t>
                </a:r>
                <a:endParaRPr kumimoji="0" lang="ru-RU" sz="18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Text Box 39"/>
              <p:cNvSpPr txBox="1">
                <a:spLocks noChangeArrowheads="1"/>
              </p:cNvSpPr>
              <p:nvPr/>
            </p:nvSpPr>
            <p:spPr bwMode="auto">
              <a:xfrm>
                <a:off x="4281" y="6597"/>
                <a:ext cx="409" cy="2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1</a:t>
                </a:r>
                <a:endParaRPr kumimoji="0" lang="ru-RU" sz="54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7" name="AutoShape 36"/>
              <p:cNvCxnSpPr>
                <a:cxnSpLocks noChangeShapeType="1"/>
              </p:cNvCxnSpPr>
              <p:nvPr/>
            </p:nvCxnSpPr>
            <p:spPr bwMode="auto">
              <a:xfrm flipH="1">
                <a:off x="4322" y="7380"/>
                <a:ext cx="830" cy="328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161" name="Text Box 39"/>
              <p:cNvSpPr txBox="1">
                <a:spLocks noChangeArrowheads="1"/>
              </p:cNvSpPr>
              <p:nvPr/>
            </p:nvSpPr>
            <p:spPr bwMode="auto">
              <a:xfrm>
                <a:off x="5917" y="6409"/>
                <a:ext cx="409" cy="2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2</a:t>
                </a:r>
                <a:endParaRPr kumimoji="0" lang="ru-RU" sz="54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09" name="Прямоугольник 108"/>
          <p:cNvSpPr/>
          <p:nvPr/>
        </p:nvSpPr>
        <p:spPr>
          <a:xfrm>
            <a:off x="285720" y="5072074"/>
            <a:ext cx="142876" cy="21431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356715" y="4466492"/>
            <a:ext cx="180871" cy="17804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2" name="Прямая соединительная линия 111"/>
          <p:cNvCxnSpPr>
            <a:stCxn id="110" idx="2"/>
          </p:cNvCxnSpPr>
          <p:nvPr/>
        </p:nvCxnSpPr>
        <p:spPr>
          <a:xfrm rot="10800000" flipH="1" flipV="1">
            <a:off x="356714" y="4555514"/>
            <a:ext cx="443" cy="516559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500034" y="4500570"/>
            <a:ext cx="285752" cy="142876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 rot="16200000" flipV="1">
            <a:off x="196971" y="5004010"/>
            <a:ext cx="325599" cy="705"/>
          </a:xfrm>
          <a:prstGeom prst="straightConnector1">
            <a:avLst/>
          </a:prstGeom>
          <a:ln w="9525">
            <a:solidFill>
              <a:schemeClr val="bg1"/>
            </a:solidFill>
            <a:headEnd type="oval" w="sm" len="sm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76021" y="4696024"/>
            <a:ext cx="35715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500" b="1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b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466148" y="5059971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700" b="1" i="1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Прямая соединительная линия 112"/>
          <p:cNvCxnSpPr/>
          <p:nvPr/>
        </p:nvCxnSpPr>
        <p:spPr>
          <a:xfrm>
            <a:off x="1224271" y="4812113"/>
            <a:ext cx="637629" cy="33914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28596" y="1142984"/>
            <a:ext cx="1357322" cy="2000263"/>
            <a:chOff x="1172" y="2294"/>
            <a:chExt cx="2914" cy="3282"/>
          </a:xfrm>
        </p:grpSpPr>
        <p:sp>
          <p:nvSpPr>
            <p:cNvPr id="10272" name="AutoShape 32"/>
            <p:cNvSpPr>
              <a:spLocks noChangeShapeType="1"/>
            </p:cNvSpPr>
            <p:nvPr/>
          </p:nvSpPr>
          <p:spPr bwMode="auto">
            <a:xfrm>
              <a:off x="1172" y="4711"/>
              <a:ext cx="29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71" name="AutoShape 31"/>
            <p:cNvSpPr>
              <a:spLocks noChangeShapeType="1"/>
            </p:cNvSpPr>
            <p:nvPr/>
          </p:nvSpPr>
          <p:spPr bwMode="auto">
            <a:xfrm>
              <a:off x="4086" y="2294"/>
              <a:ext cx="0" cy="32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357158" y="357166"/>
            <a:ext cx="1895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№ 10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357158" y="1000108"/>
            <a:ext cx="1857388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1кг;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30˚;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β=45˚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2071638" y="0"/>
            <a:ext cx="7072362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</a:p>
          <a:p>
            <a:pPr marL="442913"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Т.к массы нити и блока равны нулю, то Т</a:t>
            </a:r>
            <a:r>
              <a:rPr lang="ru-RU" b="1" i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=Т</a:t>
            </a:r>
            <a:r>
              <a:rPr lang="ru-RU" b="1" i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=Т</a:t>
            </a:r>
            <a:r>
              <a:rPr lang="ru-RU" b="1" i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</a:t>
            </a:r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291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Т.к  нить нерастяжима, то а</a:t>
            </a:r>
            <a:r>
              <a:rPr lang="ru-RU" b="1" i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=а</a:t>
            </a:r>
            <a:r>
              <a:rPr lang="ru-RU" b="1" i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=а.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Рассмотрим движение каждого тела отдельно.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первый груз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сила тяжести;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i="0" u="none" strike="noStrike" cap="none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сила нормальной реакции наклонной плоскости;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i="0" u="none" strike="noStrike" cap="none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(см. рис.). Предположим, что первый груз скользит вниз. Запишем для него второй закон Ньютона: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Выбрав направления осей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спроецировав на них уравнение, получим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                         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</a:t>
            </a:r>
            <a:r>
              <a:rPr lang="el-GR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b="0" i="0" u="none" strike="noStrike" cap="none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0.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(3)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второй груз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действуют: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 сила тяжести; 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сила нормальной реакции наклонной плоскости;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сила натяжения нити. Второй закон Ньютона для этого груза имеет вид: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+Т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Спроецировав его на оси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1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1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получим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</a:t>
            </a:r>
            <a:r>
              <a:rPr lang="en-US" sz="1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</a:t>
            </a:r>
            <a:r>
              <a:rPr lang="el-GR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β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+Т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(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en-US" dirty="0" smtClean="0">
              <a:solidFill>
                <a:srgbClr val="0033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ОУ</a:t>
            </a:r>
            <a:r>
              <a:rPr lang="ru-RU" sz="1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∙</a:t>
            </a:r>
            <a:r>
              <a:rPr lang="en-US" dirty="0" err="1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</a:t>
            </a:r>
            <a:r>
              <a:rPr lang="el-GR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β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baseline="-25000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0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(5)</a:t>
            </a:r>
            <a:endParaRPr lang="ru-RU" dirty="0" smtClean="0">
              <a:solidFill>
                <a:srgbClr val="0033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Уравнения 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и (5) не используем, т.к. силой трения пренебрегаем.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Сложив уравнения (2) и (4), и учитывая (1),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получаем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b="1" dirty="0" err="1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sinα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−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∙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</a:t>
            </a:r>
            <a:r>
              <a:rPr lang="el-GR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β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(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а,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                             ;   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≈ 0,98м/с</a:t>
            </a:r>
            <a:r>
              <a:rPr lang="ru-RU" b="1" baseline="30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baseline="300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177800" lvl="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Силу натяжения находим из (2) Т =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g∙sin</a:t>
            </a:r>
            <a:r>
              <a:rPr lang="el-GR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−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Т≈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,9 Н</a:t>
            </a:r>
            <a:r>
              <a:rPr lang="en-US" dirty="0" smtClean="0">
                <a:solidFill>
                  <a:sysClr val="windowText" lastClr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Управляющая кнопка: назад 40">
            <a:hlinkClick r:id="rId3" action="ppaction://hlinksldjump" highlightClick="1"/>
          </p:cNvPr>
          <p:cNvSpPr/>
          <p:nvPr/>
        </p:nvSpPr>
        <p:spPr>
          <a:xfrm>
            <a:off x="285720" y="6429396"/>
            <a:ext cx="428628" cy="142876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00034" y="2714620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?   Т – ? 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7" name="Прямая соединительная линия 86"/>
          <p:cNvCxnSpPr>
            <a:stCxn id="51" idx="3"/>
            <a:endCxn id="51" idx="3"/>
          </p:cNvCxnSpPr>
          <p:nvPr/>
        </p:nvCxnSpPr>
        <p:spPr>
          <a:xfrm>
            <a:off x="785786" y="4026099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 rot="10800000">
            <a:off x="492370" y="5167808"/>
            <a:ext cx="354731" cy="197502"/>
          </a:xfrm>
          <a:prstGeom prst="straightConnector1">
            <a:avLst/>
          </a:prstGeom>
          <a:ln w="9525">
            <a:solidFill>
              <a:schemeClr val="bg1"/>
            </a:solidFill>
            <a:headEnd type="oval" w="sm" len="sm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687862" y="4795168"/>
            <a:ext cx="3571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500" b="1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b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457259" y="456346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1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1</a:t>
            </a:r>
            <a:endParaRPr lang="ru-RU" sz="1400" b="1" i="1" baseline="-25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 flipH="1">
            <a:off x="107387" y="4291536"/>
            <a:ext cx="2716039" cy="2059926"/>
            <a:chOff x="4136" y="6580"/>
            <a:chExt cx="3110" cy="180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136" y="6826"/>
              <a:ext cx="3110" cy="1558"/>
              <a:chOff x="4136" y="6826"/>
              <a:chExt cx="3110" cy="1558"/>
            </a:xfrm>
          </p:grpSpPr>
          <p:grpSp>
            <p:nvGrpSpPr>
              <p:cNvPr id="6" name="Group 4"/>
              <p:cNvGrpSpPr>
                <a:grpSpLocks/>
              </p:cNvGrpSpPr>
              <p:nvPr/>
            </p:nvGrpSpPr>
            <p:grpSpPr bwMode="auto">
              <a:xfrm>
                <a:off x="5391" y="6882"/>
                <a:ext cx="1569" cy="822"/>
                <a:chOff x="5328" y="4307"/>
                <a:chExt cx="1569" cy="822"/>
              </a:xfrm>
            </p:grpSpPr>
            <p:cxnSp>
              <p:nvCxnSpPr>
                <p:cNvPr id="103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5328" y="4307"/>
                  <a:ext cx="195" cy="2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  <p:cxnSp>
              <p:nvCxnSpPr>
                <p:cNvPr id="156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6259" y="4643"/>
                  <a:ext cx="166" cy="0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  <p:cxnSp>
              <p:nvCxnSpPr>
                <p:cNvPr id="158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6702" y="5127"/>
                  <a:ext cx="195" cy="2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  <p:cxnSp>
              <p:nvCxnSpPr>
                <p:cNvPr id="166" name="AutoShape 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6538" y="4626"/>
                  <a:ext cx="199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/>
                </a:ln>
              </p:spPr>
            </p:cxnSp>
          </p:grpSp>
          <p:grpSp>
            <p:nvGrpSpPr>
              <p:cNvPr id="7" name="Group 8"/>
              <p:cNvGrpSpPr>
                <a:grpSpLocks/>
              </p:cNvGrpSpPr>
              <p:nvPr/>
            </p:nvGrpSpPr>
            <p:grpSpPr bwMode="auto">
              <a:xfrm>
                <a:off x="4136" y="6826"/>
                <a:ext cx="3110" cy="1558"/>
                <a:chOff x="4139" y="4230"/>
                <a:chExt cx="3110" cy="1558"/>
              </a:xfrm>
            </p:grpSpPr>
            <p:grpSp>
              <p:nvGrpSpPr>
                <p:cNvPr id="8" name="Group 9"/>
                <p:cNvGrpSpPr>
                  <a:grpSpLocks/>
                </p:cNvGrpSpPr>
                <p:nvPr/>
              </p:nvGrpSpPr>
              <p:grpSpPr bwMode="auto">
                <a:xfrm>
                  <a:off x="4139" y="4673"/>
                  <a:ext cx="2265" cy="1025"/>
                  <a:chOff x="4139" y="1653"/>
                  <a:chExt cx="2265" cy="1025"/>
                </a:xfrm>
              </p:grpSpPr>
              <p:grpSp>
                <p:nvGrpSpPr>
                  <p:cNvPr id="9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4139" y="1653"/>
                    <a:ext cx="2265" cy="1025"/>
                    <a:chOff x="4139" y="1653"/>
                    <a:chExt cx="2265" cy="1025"/>
                  </a:xfrm>
                </p:grpSpPr>
                <p:sp>
                  <p:nvSpPr>
                    <p:cNvPr id="98" name="AutoShape 11"/>
                    <p:cNvSpPr>
                      <a:spLocks noChangeArrowheads="1"/>
                    </p:cNvSpPr>
                    <p:nvPr/>
                  </p:nvSpPr>
                  <p:spPr bwMode="auto">
                    <a:xfrm rot="14651131">
                      <a:off x="4829" y="1169"/>
                      <a:ext cx="819" cy="2199"/>
                    </a:xfrm>
                    <a:prstGeom prst="triangle">
                      <a:avLst>
                        <a:gd name="adj" fmla="val 10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3175">
                      <a:noFill/>
                      <a:miter lim="800000"/>
                      <a:headEnd/>
                      <a:tailEnd/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99" name="Rectangle 12"/>
                    <p:cNvSpPr>
                      <a:spLocks noChangeArrowheads="1"/>
                    </p:cNvSpPr>
                    <p:nvPr/>
                  </p:nvSpPr>
                  <p:spPr bwMode="auto">
                    <a:xfrm rot="19954891">
                      <a:off x="4934" y="1653"/>
                      <a:ext cx="304" cy="213"/>
                    </a:xfrm>
                    <a:prstGeom prst="rect">
                      <a:avLst/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hilly" dir="t">
                        <a:rot lat="0" lon="0" rev="18480000"/>
                      </a:lightRig>
                    </a:scene3d>
                    <a:sp3d prstMaterial="clear">
                      <a:bevelT h="63500"/>
                    </a:sp3d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00" name="Arc 13"/>
                    <p:cNvSpPr>
                      <a:spLocks/>
                    </p:cNvSpPr>
                    <p:nvPr/>
                  </p:nvSpPr>
                  <p:spPr bwMode="auto">
                    <a:xfrm rot="2627056">
                      <a:off x="4374" y="2142"/>
                      <a:ext cx="137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19" name="Arc 13"/>
                    <p:cNvSpPr>
                      <a:spLocks/>
                    </p:cNvSpPr>
                    <p:nvPr/>
                  </p:nvSpPr>
                  <p:spPr bwMode="auto">
                    <a:xfrm rot="21025029" flipH="1">
                      <a:off x="6239" y="2163"/>
                      <a:ext cx="165" cy="14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20" name="Arc 13"/>
                    <p:cNvSpPr>
                      <a:spLocks/>
                    </p:cNvSpPr>
                    <p:nvPr/>
                  </p:nvSpPr>
                  <p:spPr bwMode="auto">
                    <a:xfrm rot="21025029" flipH="1">
                      <a:off x="6181" y="2140"/>
                      <a:ext cx="202" cy="177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681"/>
                        <a:gd name="T1" fmla="*/ 0 h 21600"/>
                        <a:gd name="T2" fmla="*/ 20681 w 20681"/>
                        <a:gd name="T3" fmla="*/ 15366 h 21600"/>
                        <a:gd name="T4" fmla="*/ 0 w 2068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681" h="21600" fill="none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</a:path>
                        <a:path w="20681" h="21600" stroke="0" extrusionOk="0">
                          <a:moveTo>
                            <a:pt x="-1" y="0"/>
                          </a:moveTo>
                          <a:cubicBezTo>
                            <a:pt x="9528" y="0"/>
                            <a:pt x="17930" y="6243"/>
                            <a:pt x="20680" y="15366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7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06" y="2080"/>
                    <a:ext cx="265" cy="219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100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rPr>
                      <a:t>α</a:t>
                    </a:r>
                    <a:endParaRPr kumimoji="0" lang="ru-RU" sz="240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0" name="Group 15"/>
                <p:cNvGrpSpPr>
                  <a:grpSpLocks/>
                </p:cNvGrpSpPr>
                <p:nvPr/>
              </p:nvGrpSpPr>
              <p:grpSpPr bwMode="auto">
                <a:xfrm>
                  <a:off x="4673" y="4230"/>
                  <a:ext cx="2576" cy="1558"/>
                  <a:chOff x="4673" y="4230"/>
                  <a:chExt cx="2576" cy="1558"/>
                </a:xfrm>
              </p:grpSpPr>
              <p:cxnSp>
                <p:nvCxnSpPr>
                  <p:cNvPr id="95" name="AutoShape 18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5183" y="4464"/>
                    <a:ext cx="158" cy="2"/>
                  </a:xfrm>
                  <a:prstGeom prst="straightConnector1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 type="stealth" w="sm" len="sm"/>
                  </a:ln>
                </p:spPr>
              </p:cxnSp>
              <p:grpSp>
                <p:nvGrpSpPr>
                  <p:cNvPr id="11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72" y="5412"/>
                    <a:ext cx="1799" cy="376"/>
                    <a:chOff x="4779" y="5424"/>
                    <a:chExt cx="1799" cy="376"/>
                  </a:xfrm>
                </p:grpSpPr>
                <p:sp>
                  <p:nvSpPr>
                    <p:cNvPr id="92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79" y="5424"/>
                      <a:ext cx="572" cy="25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ru-RU" sz="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g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93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929" y="5487"/>
                      <a:ext cx="176" cy="2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  <p:sp>
                  <p:nvSpPr>
                    <p:cNvPr id="153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87" y="5550"/>
                      <a:ext cx="491" cy="250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ru-RU" sz="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g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54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156" y="5612"/>
                      <a:ext cx="176" cy="2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</p:grpSp>
              <p:grpSp>
                <p:nvGrpSpPr>
                  <p:cNvPr id="1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673" y="4230"/>
                    <a:ext cx="2264" cy="556"/>
                    <a:chOff x="4684" y="4239"/>
                    <a:chExt cx="2264" cy="556"/>
                  </a:xfrm>
                </p:grpSpPr>
                <p:sp>
                  <p:nvSpPr>
                    <p:cNvPr id="88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684" y="4239"/>
                      <a:ext cx="573" cy="187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 N</a:t>
                      </a:r>
                      <a:r>
                        <a:rPr kumimoji="0" lang="ru-RU" sz="11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90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4925" y="4274"/>
                      <a:ext cx="158" cy="1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 type="stealth" w="sm" len="sm"/>
                    </a:ln>
                  </p:spPr>
                </p:cxnSp>
                <p:sp>
                  <p:nvSpPr>
                    <p:cNvPr id="160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375" y="4608"/>
                      <a:ext cx="573" cy="187"/>
                    </a:xfrm>
                    <a:prstGeom prst="rect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  N</a:t>
                      </a:r>
                      <a:r>
                        <a:rPr kumimoji="0" lang="ru-RU" sz="11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ook Antiqua" pitchFamily="18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cxnSp>
                <p:nvCxnSpPr>
                  <p:cNvPr id="76" name="AutoShape 25"/>
                  <p:cNvCxnSpPr>
                    <a:cxnSpLocks noChangeShapeType="1"/>
                  </p:cNvCxnSpPr>
                  <p:nvPr/>
                </p:nvCxnSpPr>
                <p:spPr bwMode="auto">
                  <a:xfrm rot="10800000" flipH="1">
                    <a:off x="5102" y="4629"/>
                    <a:ext cx="370" cy="14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sm" len="med"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cxnSp>
                <p:nvCxnSpPr>
                  <p:cNvPr id="77" name="AutoShape 26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4744" y="4418"/>
                    <a:ext cx="433" cy="28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cxnSp>
                <p:nvCxnSpPr>
                  <p:cNvPr id="78" name="AutoShape 27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4786" y="5093"/>
                    <a:ext cx="629" cy="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  <p:grpSp>
                <p:nvGrpSpPr>
                  <p:cNvPr id="14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5451" y="4320"/>
                    <a:ext cx="1798" cy="1098"/>
                    <a:chOff x="5451" y="4320"/>
                    <a:chExt cx="1798" cy="1098"/>
                  </a:xfrm>
                </p:grpSpPr>
                <p:cxnSp>
                  <p:nvCxnSpPr>
                    <p:cNvPr id="84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 flipH="1">
                      <a:off x="5451" y="4320"/>
                      <a:ext cx="433" cy="17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138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 flipH="1">
                      <a:off x="6383" y="4556"/>
                      <a:ext cx="866" cy="37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151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 rot="16200000" flipH="1">
                      <a:off x="6596" y="5133"/>
                      <a:ext cx="325" cy="24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stealth" w="med" len="lg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</p:grpSp>
              <p:cxnSp>
                <p:nvCxnSpPr>
                  <p:cNvPr id="123" name="AutoShape 27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6090" y="5238"/>
                    <a:ext cx="629" cy="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oval" w="sm" len="sm"/>
                    <a:tailEnd type="stealth" w="sm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cxnSp>
            </p:grpSp>
          </p:grpSp>
        </p:grpSp>
        <p:grpSp>
          <p:nvGrpSpPr>
            <p:cNvPr id="15" name="Group 35"/>
            <p:cNvGrpSpPr>
              <a:grpSpLocks/>
            </p:cNvGrpSpPr>
            <p:nvPr/>
          </p:nvGrpSpPr>
          <p:grpSpPr bwMode="auto">
            <a:xfrm>
              <a:off x="4281" y="6580"/>
              <a:ext cx="2843" cy="1666"/>
              <a:chOff x="4281" y="6597"/>
              <a:chExt cx="2843" cy="1666"/>
            </a:xfrm>
          </p:grpSpPr>
          <p:cxnSp>
            <p:nvCxnSpPr>
              <p:cNvPr id="65" name="AutoShape 36"/>
              <p:cNvCxnSpPr>
                <a:cxnSpLocks noChangeShapeType="1"/>
              </p:cNvCxnSpPr>
              <p:nvPr/>
            </p:nvCxnSpPr>
            <p:spPr bwMode="auto">
              <a:xfrm rot="16200000" flipH="1">
                <a:off x="6197" y="7580"/>
                <a:ext cx="825" cy="542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66" name="AutoShape 37"/>
              <p:cNvCxnSpPr>
                <a:cxnSpLocks noChangeShapeType="1"/>
              </p:cNvCxnSpPr>
              <p:nvPr/>
            </p:nvCxnSpPr>
            <p:spPr bwMode="auto">
              <a:xfrm rot="16200000" flipV="1">
                <a:off x="4550" y="6843"/>
                <a:ext cx="664" cy="417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67" name="Text Box 38"/>
              <p:cNvSpPr txBox="1">
                <a:spLocks noChangeArrowheads="1"/>
              </p:cNvSpPr>
              <p:nvPr/>
            </p:nvSpPr>
            <p:spPr bwMode="auto">
              <a:xfrm>
                <a:off x="5923" y="6682"/>
                <a:ext cx="413" cy="197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1</a:t>
                </a:r>
                <a:endParaRPr kumimoji="0" lang="ru-RU" sz="18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Text Box 39"/>
              <p:cNvSpPr txBox="1">
                <a:spLocks noChangeArrowheads="1"/>
              </p:cNvSpPr>
              <p:nvPr/>
            </p:nvSpPr>
            <p:spPr bwMode="auto">
              <a:xfrm>
                <a:off x="4281" y="6597"/>
                <a:ext cx="409" cy="2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1</a:t>
                </a:r>
                <a:endParaRPr kumimoji="0" lang="ru-RU" sz="54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Text Box 39"/>
              <p:cNvSpPr txBox="1">
                <a:spLocks noChangeArrowheads="1"/>
              </p:cNvSpPr>
              <p:nvPr/>
            </p:nvSpPr>
            <p:spPr bwMode="auto">
              <a:xfrm>
                <a:off x="6715" y="7030"/>
                <a:ext cx="409" cy="2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y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2</a:t>
                </a:r>
                <a:endParaRPr kumimoji="0" lang="ru-RU" sz="54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7" name="AutoShape 36"/>
              <p:cNvCxnSpPr>
                <a:cxnSpLocks noChangeShapeType="1"/>
              </p:cNvCxnSpPr>
              <p:nvPr/>
            </p:nvCxnSpPr>
            <p:spPr bwMode="auto">
              <a:xfrm rot="10800000" flipH="1">
                <a:off x="5115" y="6853"/>
                <a:ext cx="1321" cy="532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stealth" w="med" len="lg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133" name="Text Box 38"/>
              <p:cNvSpPr txBox="1">
                <a:spLocks noChangeArrowheads="1"/>
              </p:cNvSpPr>
              <p:nvPr/>
            </p:nvSpPr>
            <p:spPr bwMode="auto">
              <a:xfrm>
                <a:off x="6436" y="8032"/>
                <a:ext cx="413" cy="197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x</a:t>
                </a:r>
                <a:r>
                  <a:rPr kumimoji="0" lang="ru-RU" sz="1100" b="1" i="1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Book Antiqua" pitchFamily="18" charset="0"/>
                    <a:cs typeface="Arial" pitchFamily="34" charset="0"/>
                  </a:rPr>
                  <a:t>2</a:t>
                </a:r>
                <a:endParaRPr kumimoji="0" lang="ru-RU" sz="1800" b="0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09" name="Прямоугольник 108"/>
          <p:cNvSpPr/>
          <p:nvPr/>
        </p:nvSpPr>
        <p:spPr>
          <a:xfrm rot="1587503">
            <a:off x="718772" y="5228366"/>
            <a:ext cx="259778" cy="2710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2" name="Прямая соединительная линия 111"/>
          <p:cNvCxnSpPr>
            <a:stCxn id="110" idx="2"/>
            <a:endCxn id="109" idx="0"/>
          </p:cNvCxnSpPr>
          <p:nvPr/>
        </p:nvCxnSpPr>
        <p:spPr>
          <a:xfrm rot="10800000" flipV="1">
            <a:off x="909040" y="4875344"/>
            <a:ext cx="162498" cy="36721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 rot="5400000" flipH="1" flipV="1">
            <a:off x="777377" y="5155701"/>
            <a:ext cx="277212" cy="144817"/>
          </a:xfrm>
          <a:prstGeom prst="straightConnector1">
            <a:avLst/>
          </a:prstGeom>
          <a:ln w="9525">
            <a:solidFill>
              <a:schemeClr val="bg1"/>
            </a:solidFill>
            <a:headEnd type="oval" w="sm" len="sm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682697" y="4984656"/>
            <a:ext cx="35715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Century Schoolbook" pitchFamily="18" charset="0"/>
              </a:rPr>
              <a:t>Т</a:t>
            </a:r>
            <a:r>
              <a:rPr lang="ru-RU" sz="500" b="1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b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294987" y="5497290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  <a:latin typeface="Century Schoolbook" pitchFamily="18" charset="0"/>
              </a:rPr>
              <a:t>а</a:t>
            </a:r>
            <a:r>
              <a:rPr lang="ru-RU" sz="1000" b="1" i="1" baseline="-25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endParaRPr lang="ru-RU" sz="1400" b="1" i="1" baseline="-25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3357554" y="5786454"/>
          <a:ext cx="1812486" cy="571504"/>
        </p:xfrm>
        <a:graphic>
          <a:graphicData uri="http://schemas.openxmlformats.org/presentationml/2006/ole">
            <p:oleObj spid="_x0000_s102403" name="Формула" r:id="rId4" imgW="1409400" imgH="444240" progId="Equation.3">
              <p:embed/>
            </p:oleObj>
          </a:graphicData>
        </a:graphic>
      </p:graphicFrame>
      <p:sp>
        <p:nvSpPr>
          <p:cNvPr id="2" name="Управляющая кнопка: в начало 1">
            <a:hlinkClick r:id="rId5" action="ppaction://hlinksldjump" highlightClick="1"/>
          </p:cNvPr>
          <p:cNvSpPr/>
          <p:nvPr/>
        </p:nvSpPr>
        <p:spPr>
          <a:xfrm>
            <a:off x="8429652" y="6429396"/>
            <a:ext cx="428628" cy="142876"/>
          </a:xfrm>
          <a:prstGeom prst="actionButtonBeginning">
            <a:avLst/>
          </a:prstGeom>
          <a:solidFill>
            <a:schemeClr val="accent1">
              <a:lumMod val="60000"/>
              <a:lumOff val="40000"/>
            </a:schemeClr>
          </a:solidFill>
          <a:ln w="12700" cmpd="dbl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1071538" y="4786322"/>
            <a:ext cx="180871" cy="17804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TextBox 129"/>
          <p:cNvSpPr txBox="1"/>
          <p:nvPr/>
        </p:nvSpPr>
        <p:spPr>
          <a:xfrm>
            <a:off x="944813" y="5532803"/>
            <a:ext cx="1428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endParaRPr lang="ru-RU" sz="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571480"/>
            <a:ext cx="828680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Вагон массой 20т движется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равнозамедленно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с ускорением 0,3м/с</a:t>
            </a:r>
            <a:r>
              <a:rPr kumimoji="0" lang="ru-RU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и начальной скоростью 54км/ч. Найти силу торможения, действующую на вагон, время движения вагона до остановки и перемещение вагона.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2428860" y="5286388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2428860" y="557214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2428860" y="585789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143512"/>
            <a:ext cx="1714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    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начало</a:t>
            </a:r>
            <a:endParaRPr lang="ru-RU" sz="40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857232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Тело массой 3кг падает в воздухе с ускорением 8м/с</a:t>
            </a:r>
            <a:r>
              <a:rPr kumimoji="0" lang="ru-RU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 Найти силу сопротивления воздуха.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2428860" y="578645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072074"/>
            <a:ext cx="1924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solidFill>
                <a:prstClr val="white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642918"/>
            <a:ext cx="82153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Груз массой 50кг равноускоренно поднимают с помощью каната вертикально вверх в течение 2с на высоту 10м. Определить силу натяжения каната.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2428860" y="578645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14282" y="1071546"/>
            <a:ext cx="89297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4. Человек массой 70кг находится в лифте, движущимся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равнозамедленно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вертикально вверх с ускорением 1м/с</a:t>
            </a:r>
            <a:r>
              <a:rPr kumimoji="0" lang="ru-RU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 Определить силу давления человека на пол кабины лифта.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4" action="ppaction://hlinksldjump" highlightClick="1"/>
          </p:cNvPr>
          <p:cNvSpPr/>
          <p:nvPr/>
        </p:nvSpPr>
        <p:spPr>
          <a:xfrm>
            <a:off x="2428860" y="578645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1000108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5.  Груз массой 45кг перемещается по горизонтальной плоскости под действием силы 294Н, направленной под углом 30˚ к горизонту. Коэффициент трения груза о плоскость 0,1. Определить ускорение движения груза.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578645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785794"/>
            <a:ext cx="800105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6. Тело скользит равномерно по наклонной плоскости с углом наклона 40˚. определить коэффициент трения тела о плоскость.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57214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585789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00034" y="642918"/>
            <a:ext cx="800105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7. Автомобиль массой 1т поднимается по шоссе с уклоном 30˚ под действием силы тяги 7кН. Найти ускорение автомобиля, считая, что сила сопротивления не зависит от скорости и составляет 0,1 от силы нормальной реакции опоры.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428860" y="5214950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428860" y="5500702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428860" y="578645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2428860" y="6143644"/>
            <a:ext cx="357190" cy="142876"/>
          </a:xfrm>
          <a:prstGeom prst="actionButtonForwardNex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soft" dir="t">
              <a:rot lat="0" lon="0" rev="18600000"/>
            </a:lightRig>
          </a:scene3d>
          <a:sp3d extrusionH="1270000" prstMaterial="softEdge">
            <a:bevelT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7207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теория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решение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1264</TotalTime>
  <Words>3067</Words>
  <Application>Microsoft Office PowerPoint</Application>
  <PresentationFormat>Экран (4:3)</PresentationFormat>
  <Paragraphs>485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Метро</vt:lpstr>
      <vt:lpstr>Формула</vt:lpstr>
      <vt:lpstr>Динамика</vt:lpstr>
      <vt:lpstr>Движение  тела  по  прямой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Алгоритм решения задач по динамике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Динамика</dc:title>
  <dc:creator>Меньшова Т.К.</dc:creator>
  <cp:lastModifiedBy>Мама</cp:lastModifiedBy>
  <cp:revision>152</cp:revision>
  <dcterms:created xsi:type="dcterms:W3CDTF">2008-10-25T17:25:04Z</dcterms:created>
  <dcterms:modified xsi:type="dcterms:W3CDTF">2008-12-08T13:58:00Z</dcterms:modified>
</cp:coreProperties>
</file>